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307" r:id="rId3"/>
    <p:sldId id="306" r:id="rId4"/>
    <p:sldId id="268" r:id="rId5"/>
    <p:sldId id="296" r:id="rId6"/>
    <p:sldId id="301" r:id="rId7"/>
    <p:sldId id="310" r:id="rId8"/>
    <p:sldId id="293" r:id="rId9"/>
    <p:sldId id="311" r:id="rId10"/>
    <p:sldId id="300" r:id="rId11"/>
    <p:sldId id="305" r:id="rId12"/>
    <p:sldId id="295" r:id="rId13"/>
    <p:sldId id="303" r:id="rId14"/>
    <p:sldId id="304" r:id="rId15"/>
    <p:sldId id="302"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1812" autoAdjust="0"/>
  </p:normalViewPr>
  <p:slideViewPr>
    <p:cSldViewPr snapToGrid="0" showGuides="1">
      <p:cViewPr varScale="1">
        <p:scale>
          <a:sx n="118" d="100"/>
          <a:sy n="118" d="100"/>
        </p:scale>
        <p:origin x="2328"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8/31/24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nas.org/doi/full/10.1073/pnas.2213264120#fig01"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pnas.org/doi/full/10.1073/pnas.2213264120#core-r32" TargetMode="External"/><Relationship Id="rId4" Type="http://schemas.openxmlformats.org/officeDocument/2006/relationships/hyperlink" Target="https://www.pnas.org/doi/full/10.1073/pnas.2213264120#core-r3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529D-229A-FE16-07AC-207270C30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8B713-CFBD-1331-8953-2E9EB5477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E1CBD-7102-A2A7-FDDD-171ABD6E7609}"/>
              </a:ext>
            </a:extLst>
          </p:cNvPr>
          <p:cNvSpPr>
            <a:spLocks noGrp="1"/>
          </p:cNvSpPr>
          <p:nvPr>
            <p:ph type="body" idx="1"/>
          </p:nvPr>
        </p:nvSpPr>
        <p:spPr/>
        <p:txBody>
          <a:bodyPr/>
          <a:lstStyle/>
          <a:p>
            <a:r>
              <a:rPr lang="en-US" sz="1200" dirty="0">
                <a:effectLst/>
                <a:latin typeface="AdvOTdd63dae3"/>
              </a:rPr>
              <a:t>quantitatively evaluated </a:t>
            </a:r>
            <a:r>
              <a:rPr lang="en-US" sz="1200" dirty="0" err="1">
                <a:effectLst/>
                <a:latin typeface="AdvOTdd63dae3"/>
              </a:rPr>
              <a:t>mvTCR</a:t>
            </a:r>
            <a:r>
              <a:rPr lang="en-US" sz="1200" dirty="0" err="1">
                <a:effectLst/>
                <a:latin typeface="AdvOTdd63dae3+20"/>
              </a:rPr>
              <a:t>’</a:t>
            </a:r>
            <a:r>
              <a:rPr lang="en-US" sz="1200" dirty="0" err="1">
                <a:effectLst/>
                <a:latin typeface="AdvOTdd63dae3"/>
              </a:rPr>
              <a:t>s</a:t>
            </a:r>
            <a:r>
              <a:rPr lang="en-US" sz="1200" dirty="0">
                <a:effectLst/>
                <a:latin typeface="AdvOTdd63dae3"/>
              </a:rPr>
              <a:t> capability to capture antigen speci</a:t>
            </a:r>
            <a:r>
              <a:rPr lang="en-US" sz="1200" dirty="0">
                <a:effectLst/>
                <a:latin typeface="AdvOTdd63dae3+fb"/>
              </a:rPr>
              <a:t>fi</a:t>
            </a:r>
            <a:r>
              <a:rPr lang="en-US" sz="1200" dirty="0">
                <a:effectLst/>
                <a:latin typeface="AdvOTdd63dae3"/>
              </a:rPr>
              <a:t>city. We retrained </a:t>
            </a:r>
            <a:r>
              <a:rPr lang="en-US" sz="1200" dirty="0" err="1">
                <a:effectLst/>
                <a:latin typeface="AdvOTdd63dae3"/>
              </a:rPr>
              <a:t>mvTCR</a:t>
            </a:r>
            <a:r>
              <a:rPr lang="en-US" sz="1200" dirty="0">
                <a:effectLst/>
                <a:latin typeface="AdvOTdd63dae3"/>
              </a:rPr>
              <a:t> on the 10x dataset pooled over all donors and separately for each donor on </a:t>
            </a:r>
            <a:r>
              <a:rPr lang="en-US" sz="1200" dirty="0">
                <a:effectLst/>
                <a:latin typeface="AdvOTdd63dae3+fb"/>
              </a:rPr>
              <a:t>fi</a:t>
            </a:r>
            <a:r>
              <a:rPr lang="en-US" sz="1200" dirty="0">
                <a:effectLst/>
                <a:latin typeface="AdvOTdd63dae3"/>
              </a:rPr>
              <a:t>ve different ran- </a:t>
            </a:r>
            <a:r>
              <a:rPr lang="en-US" sz="1200" dirty="0" err="1">
                <a:effectLst/>
                <a:latin typeface="AdvOTdd63dae3"/>
              </a:rPr>
              <a:t>dom</a:t>
            </a:r>
            <a:r>
              <a:rPr lang="en-US" sz="1200" dirty="0">
                <a:effectLst/>
                <a:latin typeface="AdvOTdd63dae3"/>
              </a:rPr>
              <a:t> splits. Additionally, we included the dataset by </a:t>
            </a:r>
            <a:r>
              <a:rPr lang="en-US" sz="1200" dirty="0" err="1">
                <a:effectLst/>
                <a:latin typeface="AdvOTdd63dae3"/>
              </a:rPr>
              <a:t>Minervina</a:t>
            </a:r>
            <a:r>
              <a:rPr lang="en-US" sz="1200" dirty="0">
                <a:effectLst/>
                <a:latin typeface="AdvOTdd63dae3"/>
              </a:rPr>
              <a:t> et al.</a:t>
            </a:r>
            <a:r>
              <a:rPr lang="en-US" sz="1200" dirty="0">
                <a:solidFill>
                  <a:srgbClr val="007ACC"/>
                </a:solidFill>
                <a:effectLst/>
                <a:latin typeface="AdvOTdd63dae3"/>
              </a:rPr>
              <a:t>24 </a:t>
            </a:r>
            <a:r>
              <a:rPr lang="en-US" sz="1200" dirty="0">
                <a:effectLst/>
                <a:latin typeface="AdvOTdd63dae3"/>
              </a:rPr>
              <a:t>(</a:t>
            </a:r>
            <a:r>
              <a:rPr lang="en-US" sz="1200" dirty="0" err="1">
                <a:effectLst/>
                <a:latin typeface="AdvOTdd63dae3"/>
              </a:rPr>
              <a:t>Minervina</a:t>
            </a:r>
            <a:r>
              <a:rPr lang="en-US" sz="1200" dirty="0">
                <a:effectLst/>
                <a:latin typeface="AdvOTdd63dae3"/>
              </a:rPr>
              <a:t> dataset), which contains speci</a:t>
            </a:r>
            <a:r>
              <a:rPr lang="en-US" sz="1200" dirty="0">
                <a:effectLst/>
                <a:latin typeface="AdvOTdd63dae3+fb"/>
              </a:rPr>
              <a:t>fi</a:t>
            </a:r>
            <a:r>
              <a:rPr lang="en-US" sz="1200" dirty="0">
                <a:effectLst/>
                <a:latin typeface="AdvOTdd63dae3"/>
              </a:rPr>
              <a:t>city annotation for </a:t>
            </a:r>
            <a:r>
              <a:rPr lang="en-US" sz="1200" dirty="0" err="1">
                <a:effectLst/>
                <a:latin typeface="AdvOTdd63dae3"/>
              </a:rPr>
              <a:t>pMHC</a:t>
            </a:r>
            <a:r>
              <a:rPr lang="en-US" sz="1200" dirty="0">
                <a:effectLst/>
                <a:latin typeface="AdvOTdd63dae3"/>
              </a:rPr>
              <a:t>-dextramers against 18 SARS-CoV-2 related epitopes for 8,618 cells from 55 vaccinated donors (Methods Datasets). After training the model, a hold-out set was projected onto the training set and the cells</a:t>
            </a:r>
            <a:r>
              <a:rPr lang="en-US" sz="1200" dirty="0">
                <a:effectLst/>
                <a:latin typeface="AdvOTdd63dae3+20"/>
              </a:rPr>
              <a:t>’ </a:t>
            </a:r>
            <a:r>
              <a:rPr lang="en-US" sz="1200" dirty="0">
                <a:effectLst/>
                <a:latin typeface="AdvOTdd63dae3"/>
              </a:rPr>
              <a:t>speci</a:t>
            </a:r>
            <a:r>
              <a:rPr lang="en-US" sz="1200" dirty="0">
                <a:effectLst/>
                <a:latin typeface="AdvOTdd63dae3+fb"/>
              </a:rPr>
              <a:t>fi</a:t>
            </a:r>
            <a:r>
              <a:rPr lang="en-US" sz="1200" dirty="0">
                <a:effectLst/>
                <a:latin typeface="AdvOTdd63dae3"/>
              </a:rPr>
              <a:t>city was predicted by a k-Nearest-Neighbor (</a:t>
            </a:r>
            <a:r>
              <a:rPr lang="en-US" sz="1200" dirty="0" err="1">
                <a:effectLst/>
                <a:latin typeface="AdvOTdd63dae3"/>
              </a:rPr>
              <a:t>kNN</a:t>
            </a:r>
            <a:r>
              <a:rPr lang="en-US" sz="1200" dirty="0">
                <a:effectLst/>
                <a:latin typeface="AdvOTdd63dae3"/>
              </a:rPr>
              <a:t>) model. Note that </a:t>
            </a:r>
            <a:r>
              <a:rPr lang="en-US" sz="1200" dirty="0" err="1">
                <a:effectLst/>
                <a:latin typeface="AdvOTdd63dae3"/>
              </a:rPr>
              <a:t>mvTCR</a:t>
            </a:r>
            <a:r>
              <a:rPr lang="en-US" sz="1200" dirty="0">
                <a:effectLst/>
                <a:latin typeface="AdvOTdd63dae3"/>
              </a:rPr>
              <a:t> was trained only on clonotypes not con- </a:t>
            </a:r>
            <a:r>
              <a:rPr lang="en-US" sz="1200" dirty="0" err="1">
                <a:effectLst/>
                <a:latin typeface="AdvOTdd63dae3"/>
              </a:rPr>
              <a:t>tained</a:t>
            </a:r>
            <a:r>
              <a:rPr lang="en-US" sz="1200" dirty="0">
                <a:effectLst/>
                <a:latin typeface="AdvOTdd63dae3"/>
              </a:rPr>
              <a:t> in the holdout set to ensure unbiased performance </a:t>
            </a:r>
            <a:r>
              <a:rPr lang="en-US" sz="1200" dirty="0" err="1">
                <a:effectLst/>
                <a:latin typeface="AdvOTdd63dae3"/>
              </a:rPr>
              <a:t>estima</a:t>
            </a:r>
            <a:r>
              <a:rPr lang="en-US" sz="1200" dirty="0">
                <a:effectLst/>
                <a:latin typeface="AdvOTdd63dae3"/>
              </a:rPr>
              <a:t>- </a:t>
            </a:r>
            <a:r>
              <a:rPr lang="en-US" sz="1200" dirty="0" err="1">
                <a:effectLst/>
                <a:latin typeface="AdvOTdd63dae3"/>
              </a:rPr>
              <a:t>tion</a:t>
            </a:r>
            <a:r>
              <a:rPr lang="en-US" sz="1200" dirty="0">
                <a:effectLst/>
                <a:latin typeface="AdvOTdd63dae3"/>
              </a:rPr>
              <a:t>. Of the three tested approaches to fuse TCR and GEX information (Methods Network Structure), the </a:t>
            </a:r>
            <a:r>
              <a:rPr lang="en-US" sz="1200" dirty="0" err="1">
                <a:effectLst/>
                <a:latin typeface="AdvOTdd63dae3"/>
              </a:rPr>
              <a:t>MoE</a:t>
            </a:r>
            <a:r>
              <a:rPr lang="en-US" sz="1200" dirty="0">
                <a:effectLst/>
                <a:latin typeface="AdvOTdd63dae3"/>
              </a:rPr>
              <a:t> performed better on average than the PoE and the Concatenation mixture module (Supplementary Fig. 9), and was therefore used as the main mixing module for the </a:t>
            </a:r>
            <a:r>
              <a:rPr lang="en-US" sz="1200" dirty="0" err="1">
                <a:effectLst/>
                <a:latin typeface="AdvOTdd63dae3"/>
              </a:rPr>
              <a:t>mvTCR</a:t>
            </a:r>
            <a:r>
              <a:rPr lang="en-US" sz="1200" dirty="0">
                <a:effectLst/>
                <a:latin typeface="AdvOTdd63dae3"/>
              </a:rPr>
              <a:t> model. </a:t>
            </a:r>
            <a:endParaRPr lang="en-US" sz="1000" dirty="0"/>
          </a:p>
          <a:p>
            <a:r>
              <a:rPr lang="en-US" sz="1200" dirty="0">
                <a:effectLst/>
                <a:latin typeface="AdvOTdd63dae3"/>
              </a:rPr>
              <a:t>compared </a:t>
            </a:r>
            <a:r>
              <a:rPr lang="en-US" sz="1200" dirty="0" err="1">
                <a:effectLst/>
                <a:latin typeface="AdvOTdd63dae3"/>
              </a:rPr>
              <a:t>mvTCR</a:t>
            </a:r>
            <a:r>
              <a:rPr lang="en-US" sz="1200" dirty="0">
                <a:effectLst/>
                <a:latin typeface="AdvOTdd63dae3"/>
              </a:rPr>
              <a:t> against baselines trained only on TCR or </a:t>
            </a:r>
            <a:r>
              <a:rPr lang="en-US" sz="1200" dirty="0" err="1">
                <a:effectLst/>
                <a:latin typeface="AdvOTdd63dae3"/>
              </a:rPr>
              <a:t>tran</a:t>
            </a:r>
            <a:r>
              <a:rPr lang="en-US" sz="1200" dirty="0">
                <a:effectLst/>
                <a:latin typeface="AdvOTdd63dae3"/>
              </a:rPr>
              <a:t>- </a:t>
            </a:r>
            <a:r>
              <a:rPr lang="en-US" sz="1200" dirty="0" err="1">
                <a:effectLst/>
                <a:latin typeface="AdvOTdd63dae3"/>
              </a:rPr>
              <a:t>scriptome</a:t>
            </a:r>
            <a:r>
              <a:rPr lang="en-US" sz="1200" dirty="0">
                <a:effectLst/>
                <a:latin typeface="AdvOTdd63dae3"/>
              </a:rPr>
              <a:t> information (Fig. </a:t>
            </a:r>
            <a:r>
              <a:rPr lang="en-US" sz="1200" dirty="0">
                <a:solidFill>
                  <a:srgbClr val="007ACC"/>
                </a:solidFill>
                <a:effectLst/>
                <a:latin typeface="AdvOTdd63dae3"/>
              </a:rPr>
              <a:t>3</a:t>
            </a:r>
            <a:r>
              <a:rPr lang="en-US" sz="1200" dirty="0">
                <a:effectLst/>
                <a:latin typeface="AdvOTdd63dae3"/>
              </a:rPr>
              <a:t>a) </a:t>
            </a:r>
            <a:endParaRPr lang="en-US" sz="1000" dirty="0"/>
          </a:p>
          <a:p>
            <a:r>
              <a:rPr lang="en-US" sz="1200" dirty="0">
                <a:effectLst/>
                <a:latin typeface="AdvOTdd63dae3"/>
              </a:rPr>
              <a:t>On average, </a:t>
            </a:r>
            <a:r>
              <a:rPr lang="en-US" sz="1200" dirty="0" err="1">
                <a:effectLst/>
                <a:latin typeface="AdvOTdd63dae3"/>
              </a:rPr>
              <a:t>mvTCR</a:t>
            </a:r>
            <a:r>
              <a:rPr lang="en-US" sz="1200" dirty="0">
                <a:effectLst/>
                <a:latin typeface="AdvOTdd63dae3"/>
              </a:rPr>
              <a:t> (F1-Score: 0.821) signi</a:t>
            </a:r>
            <a:r>
              <a:rPr lang="en-US" sz="1200" dirty="0">
                <a:effectLst/>
                <a:latin typeface="AdvOTdd63dae3+fb"/>
              </a:rPr>
              <a:t>fi</a:t>
            </a:r>
            <a:r>
              <a:rPr lang="en-US" sz="1200" dirty="0">
                <a:effectLst/>
                <a:latin typeface="AdvOTdd63dae3"/>
              </a:rPr>
              <a:t>cantly outperforms both the TCR model (F1-Score: 0.767, </a:t>
            </a:r>
            <a:r>
              <a:rPr lang="en-US" sz="1200" dirty="0">
                <a:effectLst/>
                <a:latin typeface="AdvOTcc1f6510.I"/>
              </a:rPr>
              <a:t>p</a:t>
            </a:r>
            <a:r>
              <a:rPr lang="en-US" sz="1200" dirty="0">
                <a:effectLst/>
                <a:latin typeface="AdvOTdd63dae3"/>
              </a:rPr>
              <a:t>-value: 0.0051, one-sided paired </a:t>
            </a:r>
            <a:r>
              <a:rPr lang="en-US" sz="1200" dirty="0">
                <a:effectLst/>
                <a:latin typeface="AdvOTcc1f6510.I"/>
              </a:rPr>
              <a:t>t</a:t>
            </a:r>
            <a:r>
              <a:rPr lang="en-US" sz="1200" dirty="0">
                <a:effectLst/>
                <a:latin typeface="AdvOTdd63dae3"/>
              </a:rPr>
              <a:t>-test) and the RNA model (F1-Score: 0.759, </a:t>
            </a:r>
            <a:r>
              <a:rPr lang="en-US" sz="1200" dirty="0">
                <a:effectLst/>
                <a:latin typeface="AdvOTcc1f6510.I"/>
              </a:rPr>
              <a:t>p</a:t>
            </a:r>
            <a:r>
              <a:rPr lang="en-US" sz="1200" dirty="0">
                <a:effectLst/>
                <a:latin typeface="AdvOTdd63dae3"/>
              </a:rPr>
              <a:t>- value: 0.0016). In the individual datasets, </a:t>
            </a:r>
            <a:r>
              <a:rPr lang="en-US" sz="1200" dirty="0" err="1">
                <a:effectLst/>
                <a:latin typeface="AdvOTdd63dae3"/>
              </a:rPr>
              <a:t>mvTCR</a:t>
            </a:r>
            <a:r>
              <a:rPr lang="en-US" sz="1200" dirty="0">
                <a:effectLst/>
                <a:latin typeface="AdvOTdd63dae3"/>
              </a:rPr>
              <a:t> outperforms the unimodal baselines in 7 out of 12 cases during atlas-query prediction while performing on par with the better-performing modality. Often, speci</a:t>
            </a:r>
            <a:r>
              <a:rPr lang="en-US" sz="1200" dirty="0">
                <a:effectLst/>
                <a:latin typeface="AdvOTdd63dae3+fb"/>
              </a:rPr>
              <a:t>fi</a:t>
            </a:r>
            <a:r>
              <a:rPr lang="en-US" sz="1200" dirty="0">
                <a:effectLst/>
                <a:latin typeface="AdvOTdd63dae3"/>
              </a:rPr>
              <a:t>city was either dominated by TCR (donors 1, 2, and 4) or RNA information (</a:t>
            </a:r>
            <a:r>
              <a:rPr lang="en-US" sz="1200" dirty="0" err="1">
                <a:effectLst/>
                <a:latin typeface="AdvOTdd63dae3"/>
              </a:rPr>
              <a:t>Minervina</a:t>
            </a:r>
            <a:r>
              <a:rPr lang="en-US" sz="1200" dirty="0">
                <a:effectLst/>
                <a:latin typeface="AdvOTdd63dae3"/>
              </a:rPr>
              <a:t> dataset) as shown by better prediction using this modality. To validate that </a:t>
            </a:r>
            <a:r>
              <a:rPr lang="en-US" sz="1200" dirty="0" err="1">
                <a:effectLst/>
                <a:latin typeface="AdvOTdd63dae3"/>
              </a:rPr>
              <a:t>mvTCR</a:t>
            </a:r>
            <a:r>
              <a:rPr lang="en-US" sz="1200" dirty="0">
                <a:effectLst/>
                <a:latin typeface="AdvOTdd63dae3"/>
              </a:rPr>
              <a:t> focuses on the relevant information, we calculated the contribution of each modality to its representation. We observed a signi</a:t>
            </a:r>
            <a:r>
              <a:rPr lang="en-US" sz="1200" dirty="0">
                <a:effectLst/>
                <a:latin typeface="AdvOTdd63dae3+fb"/>
              </a:rPr>
              <a:t>fi</a:t>
            </a:r>
            <a:r>
              <a:rPr lang="en-US" sz="1200" dirty="0">
                <a:effectLst/>
                <a:latin typeface="AdvOTdd63dae3"/>
              </a:rPr>
              <a:t>cant Pearson correlation of 0.757 (</a:t>
            </a:r>
            <a:r>
              <a:rPr lang="en-US" sz="1200" dirty="0">
                <a:effectLst/>
                <a:latin typeface="AdvOTcc1f6510.I"/>
              </a:rPr>
              <a:t>p</a:t>
            </a:r>
            <a:r>
              <a:rPr lang="en-US" sz="1200" dirty="0">
                <a:effectLst/>
                <a:latin typeface="AdvOTdd63dae3"/>
              </a:rPr>
              <a:t>-value: 1.3e-6) between the average contribution of TCR information in a dataset to the embedding and the F1-Score quotient of the TCR over the RNA model (Fig. </a:t>
            </a:r>
            <a:r>
              <a:rPr lang="en-US" sz="1200" dirty="0">
                <a:solidFill>
                  <a:srgbClr val="007ACC"/>
                </a:solidFill>
                <a:effectLst/>
                <a:latin typeface="AdvOTdd63dae3"/>
              </a:rPr>
              <a:t>3</a:t>
            </a:r>
            <a:r>
              <a:rPr lang="en-US" sz="1200" dirty="0">
                <a:effectLst/>
                <a:latin typeface="AdvOTdd63dae3"/>
              </a:rPr>
              <a:t>b). </a:t>
            </a:r>
            <a:endParaRPr lang="en-US" sz="1000" dirty="0"/>
          </a:p>
          <a:p>
            <a:r>
              <a:rPr lang="en-US" sz="1200" dirty="0">
                <a:effectLst/>
                <a:latin typeface="AdvOTdd63dae3"/>
              </a:rPr>
              <a:t>Depending on the dataset either TCR or transcriptomic </a:t>
            </a:r>
            <a:r>
              <a:rPr lang="en-US" sz="1200" dirty="0" err="1">
                <a:effectLst/>
                <a:latin typeface="AdvOTdd63dae3"/>
              </a:rPr>
              <a:t>infor</a:t>
            </a:r>
            <a:r>
              <a:rPr lang="en-US" sz="1200" dirty="0">
                <a:effectLst/>
                <a:latin typeface="AdvOTdd63dae3"/>
              </a:rPr>
              <a:t>- </a:t>
            </a:r>
            <a:r>
              <a:rPr lang="en-US" sz="1200" dirty="0" err="1">
                <a:effectLst/>
                <a:latin typeface="AdvOTdd63dae3"/>
              </a:rPr>
              <a:t>mation</a:t>
            </a:r>
            <a:r>
              <a:rPr lang="en-US" sz="1200" dirty="0">
                <a:effectLst/>
                <a:latin typeface="AdvOTdd63dae3"/>
              </a:rPr>
              <a:t> is more indicative of antigen speci</a:t>
            </a:r>
            <a:r>
              <a:rPr lang="en-US" sz="1200" dirty="0">
                <a:effectLst/>
                <a:latin typeface="AdvOTdd63dae3+fb"/>
              </a:rPr>
              <a:t>fi</a:t>
            </a:r>
            <a:r>
              <a:rPr lang="en-US" sz="1200" dirty="0">
                <a:effectLst/>
                <a:latin typeface="AdvOTdd63dae3"/>
              </a:rPr>
              <a:t>city. However, </a:t>
            </a:r>
            <a:r>
              <a:rPr lang="en-US" sz="1200" dirty="0" err="1">
                <a:effectLst/>
                <a:latin typeface="AdvOTdd63dae3"/>
              </a:rPr>
              <a:t>mvTCR</a:t>
            </a:r>
            <a:r>
              <a:rPr lang="en-US" sz="1200" dirty="0">
                <a:effectLst/>
                <a:latin typeface="AdvOTdd63dae3"/>
              </a:rPr>
              <a:t> adapts to the datasets by focusing on the most informative modality to a larger degree. </a:t>
            </a:r>
            <a:endParaRPr lang="en-US" sz="1000" dirty="0"/>
          </a:p>
          <a:p>
            <a:r>
              <a:rPr lang="en-US" sz="1200" dirty="0">
                <a:effectLst/>
                <a:latin typeface="AdvOTdd63dae3"/>
              </a:rPr>
              <a:t>when cells of the same clonotypes have more diverse gene expression pro</a:t>
            </a:r>
            <a:r>
              <a:rPr lang="en-US" sz="1200" dirty="0">
                <a:effectLst/>
                <a:latin typeface="AdvOTdd63dae3+fb"/>
              </a:rPr>
              <a:t>fi</a:t>
            </a:r>
            <a:r>
              <a:rPr lang="en-US" sz="1200" dirty="0">
                <a:effectLst/>
                <a:latin typeface="AdvOTdd63dae3"/>
              </a:rPr>
              <a:t>les in a dataset </a:t>
            </a:r>
            <a:r>
              <a:rPr lang="en-US" sz="1200" dirty="0" err="1">
                <a:effectLst/>
                <a:latin typeface="AdvOTdd63dae3"/>
              </a:rPr>
              <a:t>mvTCR</a:t>
            </a:r>
            <a:r>
              <a:rPr lang="en-US" sz="1200" dirty="0">
                <a:effectLst/>
                <a:latin typeface="AdvOTdd63dae3"/>
              </a:rPr>
              <a:t> incorporates less TCR information. As </a:t>
            </a:r>
            <a:r>
              <a:rPr lang="en-US" sz="1200" dirty="0" err="1">
                <a:effectLst/>
                <a:latin typeface="AdvOTdd63dae3"/>
              </a:rPr>
              <a:t>mvTCR</a:t>
            </a:r>
            <a:r>
              <a:rPr lang="en-US" sz="1200" dirty="0">
                <a:effectLst/>
                <a:latin typeface="AdvOTdd63dae3"/>
              </a:rPr>
              <a:t> was able to fuse both modalities at a task- appropriate weighting for each dataset, it was better suited than </a:t>
            </a:r>
            <a:r>
              <a:rPr lang="en-US" sz="1200" dirty="0" err="1">
                <a:effectLst/>
                <a:latin typeface="AdvOTdd63dae3"/>
              </a:rPr>
              <a:t>uni</a:t>
            </a:r>
            <a:r>
              <a:rPr lang="en-US" sz="1200" dirty="0">
                <a:effectLst/>
                <a:latin typeface="AdvOTdd63dae3"/>
              </a:rPr>
              <a:t>- modal approaches to predict antigen speci</a:t>
            </a:r>
            <a:r>
              <a:rPr lang="en-US" sz="1200" dirty="0">
                <a:effectLst/>
                <a:latin typeface="AdvOTdd63dae3+fb"/>
              </a:rPr>
              <a:t>fi</a:t>
            </a:r>
            <a:r>
              <a:rPr lang="en-US" sz="1200" dirty="0">
                <a:effectLst/>
                <a:latin typeface="AdvOTdd63dae3"/>
              </a:rPr>
              <a:t>city</a:t>
            </a:r>
          </a:p>
          <a:p>
            <a:r>
              <a:rPr lang="en-US" sz="1200" dirty="0">
                <a:effectLst/>
                <a:latin typeface="AdvOTdd63dae3"/>
              </a:rPr>
              <a:t>compared </a:t>
            </a:r>
            <a:r>
              <a:rPr lang="en-US" sz="1200" dirty="0" err="1">
                <a:effectLst/>
                <a:latin typeface="AdvOTdd63dae3"/>
              </a:rPr>
              <a:t>mvTCR</a:t>
            </a:r>
            <a:r>
              <a:rPr lang="en-US" sz="1200" dirty="0">
                <a:effectLst/>
                <a:latin typeface="AdvOTdd63dae3"/>
              </a:rPr>
              <a:t> against </a:t>
            </a:r>
            <a:r>
              <a:rPr lang="en-US" sz="1200" dirty="0" err="1">
                <a:effectLst/>
                <a:latin typeface="AdvOTdd63dae3"/>
              </a:rPr>
              <a:t>tessa</a:t>
            </a:r>
            <a:r>
              <a:rPr lang="en-US" sz="1200" dirty="0">
                <a:effectLst/>
                <a:latin typeface="AdvOTdd63dae3"/>
              </a:rPr>
              <a:t> for predicting and clustering antigen speci</a:t>
            </a:r>
            <a:r>
              <a:rPr lang="en-US" sz="1200" dirty="0">
                <a:effectLst/>
                <a:latin typeface="AdvOTdd63dae3+fb"/>
              </a:rPr>
              <a:t>fi</a:t>
            </a:r>
            <a:r>
              <a:rPr lang="en-US" sz="1200" dirty="0">
                <a:effectLst/>
                <a:latin typeface="AdvOTdd63dae3"/>
              </a:rPr>
              <a:t>city (Fig. </a:t>
            </a:r>
            <a:r>
              <a:rPr lang="en-US" sz="1200" dirty="0">
                <a:solidFill>
                  <a:srgbClr val="007ACC"/>
                </a:solidFill>
                <a:effectLst/>
                <a:latin typeface="AdvOTdd63dae3"/>
              </a:rPr>
              <a:t>3</a:t>
            </a:r>
            <a:r>
              <a:rPr lang="en-US" sz="1200" dirty="0">
                <a:effectLst/>
                <a:latin typeface="AdvOTdd63dae3"/>
              </a:rPr>
              <a:t>c, </a:t>
            </a:r>
            <a:r>
              <a:rPr lang="en-US" sz="1200" dirty="0" err="1">
                <a:latin typeface="AdvOTdd63dae3"/>
              </a:rPr>
              <a:t>tessa</a:t>
            </a:r>
            <a:r>
              <a:rPr lang="en-US" sz="1200" dirty="0">
                <a:latin typeface="AdvOTdd63dae3"/>
              </a:rPr>
              <a:t> </a:t>
            </a:r>
            <a:r>
              <a:rPr lang="en-US" sz="1200" dirty="0">
                <a:effectLst/>
                <a:latin typeface="AdvOTdd63dae3"/>
              </a:rPr>
              <a:t>uses the CDR3</a:t>
            </a:r>
            <a:r>
              <a:rPr lang="el-GR" sz="1200" dirty="0">
                <a:effectLst/>
                <a:latin typeface="AdvOTdd63dae3+03"/>
              </a:rPr>
              <a:t>β </a:t>
            </a:r>
            <a:r>
              <a:rPr lang="en-US" sz="1200" dirty="0">
                <a:effectLst/>
                <a:latin typeface="AdvOTdd63dae3"/>
              </a:rPr>
              <a:t>sequence as the only input for representing the TCR, so they retrained </a:t>
            </a:r>
            <a:r>
              <a:rPr lang="en-US" sz="1200" dirty="0" err="1">
                <a:effectLst/>
                <a:latin typeface="AdvOTdd63dae3"/>
              </a:rPr>
              <a:t>mvTCR</a:t>
            </a:r>
            <a:r>
              <a:rPr lang="en-US" sz="1200" dirty="0">
                <a:effectLst/>
                <a:latin typeface="AdvOTdd63dae3"/>
              </a:rPr>
              <a:t> without the TCR</a:t>
            </a:r>
            <a:r>
              <a:rPr lang="el-GR" sz="1200" dirty="0">
                <a:effectLst/>
                <a:latin typeface="AdvOTdd63dae3+03"/>
              </a:rPr>
              <a:t>α </a:t>
            </a:r>
            <a:r>
              <a:rPr lang="en-US" sz="1200" dirty="0">
                <a:effectLst/>
                <a:latin typeface="AdvOTdd63dae3"/>
              </a:rPr>
              <a:t>sequence. </a:t>
            </a:r>
            <a:endParaRPr lang="en-US" sz="800" dirty="0"/>
          </a:p>
          <a:p>
            <a:endParaRPr lang="en-US" sz="1000" dirty="0"/>
          </a:p>
          <a:p>
            <a:r>
              <a:rPr lang="en-US" sz="1200" dirty="0">
                <a:effectLst/>
                <a:latin typeface="AdvOTdd63dae3"/>
              </a:rPr>
              <a:t>We sought to evaluate whether </a:t>
            </a:r>
            <a:r>
              <a:rPr lang="en-US" sz="1200" dirty="0" err="1">
                <a:effectLst/>
                <a:latin typeface="AdvOTdd63dae3"/>
              </a:rPr>
              <a:t>mvTCR</a:t>
            </a:r>
            <a:r>
              <a:rPr lang="en-US" sz="1200" dirty="0">
                <a:effectLst/>
                <a:latin typeface="AdvOTdd63dae3"/>
              </a:rPr>
              <a:t> can not only predict antigen-speci</a:t>
            </a:r>
            <a:r>
              <a:rPr lang="en-US" sz="1200" dirty="0">
                <a:effectLst/>
                <a:latin typeface="AdvOTdd63dae3+fb"/>
              </a:rPr>
              <a:t>fi</a:t>
            </a:r>
            <a:r>
              <a:rPr lang="en-US" sz="1200" dirty="0">
                <a:effectLst/>
                <a:latin typeface="AdvOTdd63dae3"/>
              </a:rPr>
              <a:t>city but also quantify the binding. As binding avidity depends on the binding strength of the individual TCR as well as the cell state</a:t>
            </a:r>
            <a:r>
              <a:rPr lang="en-US" sz="1200" dirty="0">
                <a:solidFill>
                  <a:srgbClr val="007ACC"/>
                </a:solidFill>
                <a:effectLst/>
                <a:latin typeface="AdvOTdd63dae3"/>
              </a:rPr>
              <a:t>25</a:t>
            </a:r>
            <a:r>
              <a:rPr lang="en-US" sz="1200" dirty="0">
                <a:effectLst/>
                <a:latin typeface="AdvOTdd63dae3"/>
              </a:rPr>
              <a:t>, a joint representation might be ideally suited for this task. Therefore, we trained an additional neural network that received the embedding as input to predict the counts of detected for </a:t>
            </a:r>
            <a:r>
              <a:rPr lang="en-US" sz="1200" dirty="0" err="1">
                <a:effectLst/>
                <a:latin typeface="AdvOTdd63dae3"/>
              </a:rPr>
              <a:t>pMHC</a:t>
            </a:r>
            <a:r>
              <a:rPr lang="en-US" sz="1200" dirty="0">
                <a:effectLst/>
                <a:latin typeface="AdvOTdd63dae3"/>
              </a:rPr>
              <a:t> multimers as an approximate measure of avidity </a:t>
            </a:r>
            <a:r>
              <a:rPr lang="en-US" sz="1200" dirty="0">
                <a:effectLst/>
                <a:latin typeface="AdvOT3d287b35.B"/>
              </a:rPr>
              <a:t>a</a:t>
            </a:r>
            <a:r>
              <a:rPr lang="en-US" sz="1200" dirty="0">
                <a:effectLst/>
                <a:latin typeface="AdvOTcc1f6510.I"/>
              </a:rPr>
              <a:t>i </a:t>
            </a:r>
            <a:r>
              <a:rPr lang="en-US" sz="1200" dirty="0">
                <a:effectLst/>
                <a:latin typeface="AdvOTdd63dae3"/>
              </a:rPr>
              <a:t>(Methods Avidity Prediction). The performance greatly varied between datasets, as the prediction was biased toward </a:t>
            </a:r>
            <a:r>
              <a:rPr lang="en-US" sz="1200" dirty="0" err="1">
                <a:effectLst/>
                <a:latin typeface="AdvOTdd63dae3"/>
              </a:rPr>
              <a:t>pMHCs</a:t>
            </a:r>
            <a:r>
              <a:rPr lang="en-US" sz="1200" dirty="0">
                <a:effectLst/>
                <a:latin typeface="AdvOTdd63dae3"/>
              </a:rPr>
              <a:t> mostly recognized by heavily expanded clonotypes. Again, a multimodal embedding proved bene- </a:t>
            </a:r>
            <a:r>
              <a:rPr lang="en-US" sz="1200" dirty="0" err="1">
                <a:effectLst/>
                <a:latin typeface="AdvOTdd63dae3+fb"/>
              </a:rPr>
              <a:t>fi</a:t>
            </a:r>
            <a:r>
              <a:rPr lang="en-US" sz="1200" dirty="0" err="1">
                <a:effectLst/>
                <a:latin typeface="AdvOTdd63dae3"/>
              </a:rPr>
              <a:t>cial</a:t>
            </a:r>
            <a:r>
              <a:rPr lang="en-US" sz="1200" dirty="0">
                <a:effectLst/>
                <a:latin typeface="AdvOTdd63dae3"/>
              </a:rPr>
              <a:t> (Fig. </a:t>
            </a:r>
            <a:r>
              <a:rPr lang="en-US" sz="1200" dirty="0">
                <a:solidFill>
                  <a:srgbClr val="007ACC"/>
                </a:solidFill>
                <a:effectLst/>
                <a:latin typeface="AdvOTdd63dae3"/>
              </a:rPr>
              <a:t>3</a:t>
            </a:r>
            <a:r>
              <a:rPr lang="en-US" sz="1200" dirty="0">
                <a:effectLst/>
                <a:latin typeface="AdvOTdd63dae3"/>
              </a:rPr>
              <a:t>d, </a:t>
            </a:r>
            <a:endParaRPr lang="en-US" sz="800" dirty="0"/>
          </a:p>
          <a:p>
            <a:r>
              <a:rPr lang="en-US" sz="1200" dirty="0">
                <a:effectLst/>
                <a:latin typeface="AdvOTdd63dae3"/>
              </a:rPr>
              <a:t>performance improves when the training size increases but begins to saturate at 2500 cells with only a minor increase afterward (Fig. </a:t>
            </a:r>
            <a:r>
              <a:rPr lang="en-US" sz="1200" dirty="0">
                <a:solidFill>
                  <a:srgbClr val="007ACC"/>
                </a:solidFill>
                <a:effectLst/>
                <a:latin typeface="AdvOTdd63dae3"/>
              </a:rPr>
              <a:t>3</a:t>
            </a:r>
            <a:r>
              <a:rPr lang="en-US" sz="1200" dirty="0">
                <a:effectLst/>
                <a:latin typeface="AdvOTdd63dae3"/>
              </a:rPr>
              <a:t>e). </a:t>
            </a:r>
            <a:endParaRPr lang="en-US" sz="800" dirty="0"/>
          </a:p>
          <a:p>
            <a:endParaRPr lang="en-US" sz="1000" dirty="0"/>
          </a:p>
          <a:p>
            <a:endParaRPr lang="en-US" dirty="0"/>
          </a:p>
        </p:txBody>
      </p:sp>
      <p:sp>
        <p:nvSpPr>
          <p:cNvPr id="4" name="Slide Number Placeholder 3">
            <a:extLst>
              <a:ext uri="{FF2B5EF4-FFF2-40B4-BE49-F238E27FC236}">
                <a16:creationId xmlns:a16="http://schemas.microsoft.com/office/drawing/2014/main" id="{D4F90D2B-4B68-05EC-855E-8E78D7FE4C55}"/>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617857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F4F3D-8796-A4D1-50F8-F5846EA9A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127EB-56D5-30C0-7456-5ADAC0F0F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99186-E361-66DC-180A-0E87B02F28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D6BDF543-A349-6DF0-113C-33C6CCCC599F}"/>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5179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9D14-4EC3-20C3-5716-CE7F3B781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C1F0-2F25-3DC1-A24C-ECB50445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3EFA-3709-5323-5DF9-C7E8FACA2E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clonotypes can have distinct phenotypes</a:t>
            </a:r>
          </a:p>
        </p:txBody>
      </p:sp>
      <p:sp>
        <p:nvSpPr>
          <p:cNvPr id="4" name="Slide Number Placeholder 3">
            <a:extLst>
              <a:ext uri="{FF2B5EF4-FFF2-40B4-BE49-F238E27FC236}">
                <a16:creationId xmlns:a16="http://schemas.microsoft.com/office/drawing/2014/main" id="{5488C599-C0E6-703F-0832-599DC3D2F264}"/>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53951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032E-310B-35C7-8DF1-91306F67B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E0E5B-FAB2-25AD-0A22-65683BA03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0FFCC-C10C-80D2-C9B5-9B7724F2FA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E84BAB19-071E-18B1-8145-B135FB55091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1606027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86B36-C533-7552-87DF-443CA3074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C821D-6F15-D31B-C3A6-15600117B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6309F-BA5F-9937-ABAC-67A7E6DEC6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E79A6A53-6228-917C-BD1F-9AD0958FA3ED}"/>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47958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A17C9-E504-950D-CFF8-C3FD53407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6A077-B8DF-06C8-424F-DB800B66B3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2D105-9F37-00F8-2EE7-D50CE20D6F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dd63dae3"/>
              </a:rPr>
              <a:t>Bystander T cells are activated by immune signaling without recognition of their cognate antigen</a:t>
            </a:r>
            <a:r>
              <a:rPr lang="en-US" sz="1800" dirty="0">
                <a:solidFill>
                  <a:srgbClr val="007ACC"/>
                </a:solidFill>
                <a:effectLst/>
                <a:latin typeface="AdvOTdd63dae3"/>
              </a:rPr>
              <a:t>41 </a:t>
            </a:r>
            <a:r>
              <a:rPr lang="en-US" sz="1800" dirty="0">
                <a:effectLst/>
                <a:latin typeface="AdvOTdd63dae3"/>
              </a:rPr>
              <a:t>and were reported to play a crucial role in the different severity degrees of COVID-19 patients </a:t>
            </a:r>
            <a:endParaRPr lang="en-US" dirty="0"/>
          </a:p>
          <a:p>
            <a:endParaRPr lang="en-US" dirty="0"/>
          </a:p>
        </p:txBody>
      </p:sp>
      <p:sp>
        <p:nvSpPr>
          <p:cNvPr id="4" name="Slide Number Placeholder 3">
            <a:extLst>
              <a:ext uri="{FF2B5EF4-FFF2-40B4-BE49-F238E27FC236}">
                <a16:creationId xmlns:a16="http://schemas.microsoft.com/office/drawing/2014/main" id="{069F6C14-7082-19E7-1D34-8550BB33E261}"/>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89535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87702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4CA76-7D4E-C655-7620-4A3C34ECA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B2838-0EC7-B4BB-A81F-94255DCA6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D0B9A-ED6E-22F4-9232-2CD1B1BE74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While TCRs with similar sequences often</a:t>
            </a:r>
            <a:r>
              <a:rPr lang="en-US" sz="1200" dirty="0">
                <a:effectLst/>
                <a:latin typeface="AdvOTdd63dae3+20"/>
              </a:rPr>
              <a:t>—</a:t>
            </a:r>
            <a:r>
              <a:rPr lang="en-US" sz="1200" dirty="0">
                <a:effectLst/>
                <a:latin typeface="AdvOTdd63dae3"/>
              </a:rPr>
              <a:t>but not always</a:t>
            </a:r>
            <a:r>
              <a:rPr lang="en-US" sz="1200" dirty="0">
                <a:effectLst/>
                <a:latin typeface="AdvOTdd63dae3+20"/>
              </a:rPr>
              <a:t>—</a:t>
            </a:r>
            <a:r>
              <a:rPr lang="en-US" sz="1200" dirty="0">
                <a:effectLst/>
                <a:latin typeface="AdvOTdd63dae3"/>
              </a:rPr>
              <a:t>recognize the same epitope</a:t>
            </a:r>
            <a:r>
              <a:rPr lang="en-US" sz="1200" dirty="0">
                <a:solidFill>
                  <a:srgbClr val="007ACC"/>
                </a:solidFill>
                <a:effectLst/>
                <a:latin typeface="AdvOTdd63dae3"/>
              </a:rPr>
              <a:t>19</a:t>
            </a:r>
            <a:r>
              <a:rPr lang="en-US" sz="1200" dirty="0">
                <a:effectLst/>
                <a:latin typeface="AdvOTdd63dae3"/>
              </a:rPr>
              <a:t>, dissimilar TCRs may bind the same epitope through distinct binding modes</a:t>
            </a:r>
            <a:r>
              <a:rPr lang="en-US" sz="1200" dirty="0">
                <a:solidFill>
                  <a:srgbClr val="007ACC"/>
                </a:solidFill>
                <a:effectLst/>
                <a:latin typeface="AdvOTdd63dae3"/>
              </a:rPr>
              <a:t>20</a:t>
            </a:r>
            <a:r>
              <a:rPr lang="en-US" sz="1200" dirty="0">
                <a:effectLst/>
                <a:latin typeface="AdvOTdd63dae3"/>
              </a:rPr>
              <a:t>, which poses a major challenge for approaches purely based on sequence similarity.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70081"/>
                </a:solidFill>
                <a:effectLst/>
                <a:latin typeface="Open Sans" panose="020F0502020204030204" pitchFamily="34" charset="0"/>
                <a:hlinkClick r:id="rId3"/>
              </a:rPr>
              <a:t>Fig. 1</a:t>
            </a:r>
            <a:r>
              <a:rPr lang="en-US" b="0" i="1" u="none" strike="noStrike" dirty="0">
                <a:solidFill>
                  <a:srgbClr val="570081"/>
                </a:solidFill>
                <a:effectLst/>
                <a:latin typeface="Open Sans" panose="020F0502020204030204" pitchFamily="34" charset="0"/>
                <a:hlinkClick r:id="rId3"/>
              </a:rPr>
              <a:t>A</a:t>
            </a:r>
            <a:r>
              <a:rPr lang="en-US" b="0" i="0" u="none" strike="noStrike" dirty="0">
                <a:solidFill>
                  <a:srgbClr val="262626"/>
                </a:solidFill>
                <a:effectLst/>
                <a:latin typeface="Open Sans" panose="020B0606030504020204" pitchFamily="34" charset="0"/>
              </a:rPr>
              <a:t> shows a clustering by pairwise amino acid sequence distance of all distinct nucleotide sequence clones. In this visualization, each position in the heatmap records the sequence distance </a:t>
            </a:r>
            <a:r>
              <a:rPr lang="el-GR" b="0" i="1" u="none" strike="noStrike" dirty="0">
                <a:solidFill>
                  <a:srgbClr val="262626"/>
                </a:solidFill>
                <a:effectLst/>
                <a:latin typeface="Open Sans" panose="020B0606030504020204" pitchFamily="34" charset="0"/>
              </a:rPr>
              <a:t>Δ</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between the amino acid sequences of a pair of distinct T cell clones. TCRs are heterodimeric, and the heatmaps above (below) the diagonal record distances between the </a:t>
            </a:r>
            <a:r>
              <a:rPr lang="el-GR" b="0" i="1" u="none" strike="noStrike" dirty="0">
                <a:solidFill>
                  <a:srgbClr val="262626"/>
                </a:solidFill>
                <a:effectLst/>
                <a:latin typeface="Open Sans" panose="020B0606030504020204" pitchFamily="34" charset="0"/>
              </a:rPr>
              <a:t>β</a:t>
            </a:r>
            <a:r>
              <a:rPr lang="el-GR" b="0" i="0" u="none" strike="noStrike" dirty="0">
                <a:solidFill>
                  <a:srgbClr val="262626"/>
                </a:solidFill>
                <a:effectLst/>
                <a:latin typeface="Open Sans" panose="020B0606030504020204" pitchFamily="34" charset="0"/>
              </a:rPr>
              <a:t>(</a:t>
            </a:r>
            <a:r>
              <a:rPr lang="el-GR" b="0" i="1" u="none" strike="noStrike" dirty="0">
                <a:solidFill>
                  <a:srgbClr val="262626"/>
                </a:solidFill>
                <a:effectLst/>
                <a:latin typeface="Open Sans" panose="020B0606030504020204" pitchFamily="34" charset="0"/>
              </a:rPr>
              <a:t>α</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hypervariable complementary-determining region 3 (CDR3) loops of the sequence pair. Clustering is based on the sum of distances between </a:t>
            </a:r>
            <a:r>
              <a:rPr lang="el-GR" b="0" i="1" u="none" strike="noStrike" dirty="0">
                <a:solidFill>
                  <a:srgbClr val="262626"/>
                </a:solidFill>
                <a:effectLst/>
                <a:latin typeface="Open Sans" panose="020B0606030504020204" pitchFamily="34" charset="0"/>
              </a:rPr>
              <a:t>α</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and </a:t>
            </a:r>
            <a:r>
              <a:rPr lang="el-GR" b="0" i="1" u="none" strike="noStrike" dirty="0">
                <a:solidFill>
                  <a:srgbClr val="262626"/>
                </a:solidFill>
                <a:effectLst/>
                <a:latin typeface="Open Sans" panose="020B0606030504020204" pitchFamily="34" charset="0"/>
              </a:rPr>
              <a:t>β</a:t>
            </a:r>
            <a:r>
              <a:rPr lang="el-GR" b="0" i="0" u="none" strike="noStrike" dirty="0">
                <a:solidFill>
                  <a:srgbClr val="262626"/>
                </a:solidFill>
                <a:effectLst/>
                <a:latin typeface="Open Sans" panose="020B0606030504020204" pitchFamily="34" charset="0"/>
              </a:rPr>
              <a:t> </a:t>
            </a:r>
            <a:r>
              <a:rPr lang="en-US" b="0" i="0" u="none" strike="noStrike" dirty="0">
                <a:solidFill>
                  <a:srgbClr val="262626"/>
                </a:solidFill>
                <a:effectLst/>
                <a:latin typeface="Open Sans" panose="020B0606030504020204" pitchFamily="34" charset="0"/>
              </a:rPr>
              <a:t>chains. Here, and throughout this work, we define sequence distances as the minimal number of edits (insertions, deletion, or substitutions) that change one sequence into another, known as the </a:t>
            </a:r>
            <a:r>
              <a:rPr lang="en-US" b="0" i="0" u="none" strike="noStrike" dirty="0" err="1">
                <a:solidFill>
                  <a:srgbClr val="262626"/>
                </a:solidFill>
                <a:effectLst/>
                <a:latin typeface="Open Sans" panose="020B0606030504020204" pitchFamily="34" charset="0"/>
              </a:rPr>
              <a:t>Levenshtein</a:t>
            </a:r>
            <a:r>
              <a:rPr lang="en-US" b="0" i="0" u="none" strike="noStrike" dirty="0">
                <a:solidFill>
                  <a:srgbClr val="262626"/>
                </a:solidFill>
                <a:effectLst/>
                <a:latin typeface="Open Sans" panose="020B0606030504020204" pitchFamily="34" charset="0"/>
              </a:rPr>
              <a:t> distance. We only consider sequence distances between CDR3 loops for simplicity, but the mathematical framework we develop is general and could also be used with distance measures that include other hypervariable receptor regions. By clones we mean lineages of cells that go back to the same ancestral recombination event, which we define in practice based on nucleotide sequence identity. A zero distance pair arises when due to convergent recombination two distinct nucleotide sequences have the same amino acid translation. We chose to ignore the number of times a given nucleotide sequence is sampled, as clone sizes also reflect TCR-independent lineage differences (</a:t>
            </a:r>
            <a:r>
              <a:rPr lang="en-US" b="0" i="0" u="none" strike="noStrike" dirty="0">
                <a:solidFill>
                  <a:srgbClr val="570081"/>
                </a:solidFill>
                <a:effectLst/>
                <a:latin typeface="Open Sans" panose="020B0606030504020204" pitchFamily="34" charset="0"/>
                <a:hlinkClick r:id="rId4"/>
              </a:rPr>
              <a:t>31</a:t>
            </a:r>
            <a:r>
              <a:rPr lang="en-US" b="0" i="0" u="none" strike="noStrike" dirty="0">
                <a:solidFill>
                  <a:srgbClr val="262626"/>
                </a:solidFill>
                <a:effectLst/>
                <a:latin typeface="Open Sans" panose="020B0606030504020204" pitchFamily="34" charset="0"/>
              </a:rPr>
              <a:t>, </a:t>
            </a:r>
            <a:r>
              <a:rPr lang="en-US" b="0" i="0" u="none" strike="noStrike" dirty="0">
                <a:solidFill>
                  <a:srgbClr val="570081"/>
                </a:solidFill>
                <a:effectLst/>
                <a:latin typeface="Open Sans" panose="020B0606030504020204" pitchFamily="34" charset="0"/>
                <a:hlinkClick r:id="rId5"/>
              </a:rPr>
              <a:t>32</a:t>
            </a:r>
            <a:r>
              <a:rPr lang="en-US" b="0" i="0" u="none" strike="noStrike" dirty="0">
                <a:solidFill>
                  <a:srgbClr val="262626"/>
                </a:solidFill>
                <a:effectLst/>
                <a:latin typeface="Open Sans" panose="020B0606030504020204" pitchFamily="34" charset="0"/>
              </a:rPr>
              <a:t>). Instead, we analyze convergent selection imposed on distinct clones with the same or similar TCR as a stringent measure of epitope-driven functional selection. In the experiments that we consider in this manuscript, TCRs are selected for binding to a specific </a:t>
            </a:r>
            <a:r>
              <a:rPr lang="en-US" b="0" i="0" u="none" strike="noStrike" dirty="0" err="1">
                <a:solidFill>
                  <a:srgbClr val="262626"/>
                </a:solidFill>
                <a:effectLst/>
                <a:latin typeface="Open Sans" panose="020B0606030504020204" pitchFamily="34" charset="0"/>
              </a:rPr>
              <a:t>pMHC</a:t>
            </a:r>
            <a:r>
              <a:rPr lang="en-US" b="0" i="0" u="none" strike="noStrike" dirty="0">
                <a:solidFill>
                  <a:srgbClr val="262626"/>
                </a:solidFill>
                <a:effectLst/>
                <a:latin typeface="Open Sans" panose="020B0606030504020204" pitchFamily="34" charset="0"/>
              </a:rPr>
              <a:t> ligand, and our analysis quantifies the imprint of this filtering funnel on TCR sequence statistics. We use the word “selection” to refer to this filtering process, which is distinct from, and not to be confused with, thymic selection.</a:t>
            </a:r>
            <a:endParaRPr lang="en-US" dirty="0"/>
          </a:p>
        </p:txBody>
      </p:sp>
      <p:sp>
        <p:nvSpPr>
          <p:cNvPr id="4" name="Slide Number Placeholder 3">
            <a:extLst>
              <a:ext uri="{FF2B5EF4-FFF2-40B4-BE49-F238E27FC236}">
                <a16:creationId xmlns:a16="http://schemas.microsoft.com/office/drawing/2014/main" id="{0A7E5F51-C35F-0278-DBF8-7C48733C939D}"/>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76330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B3461-50BF-C2EA-3A09-0DA49F4E5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FC8C8-9233-E347-17A0-640DA563C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51585-AC50-F336-5F69-3FFC7ADD579C}"/>
              </a:ext>
            </a:extLst>
          </p:cNvPr>
          <p:cNvSpPr>
            <a:spLocks noGrp="1"/>
          </p:cNvSpPr>
          <p:nvPr>
            <p:ph type="body" idx="1"/>
          </p:nvPr>
        </p:nvSpPr>
        <p:spPr/>
        <p:txBody>
          <a:bodyPr/>
          <a:lstStyle/>
          <a:p>
            <a:endParaRPr lang="en-US" sz="1600" b="1" dirty="0">
              <a:solidFill>
                <a:srgbClr val="FF0000"/>
              </a:solidFill>
            </a:endParaRPr>
          </a:p>
        </p:txBody>
      </p:sp>
      <p:sp>
        <p:nvSpPr>
          <p:cNvPr id="4" name="Slide Number Placeholder 3">
            <a:extLst>
              <a:ext uri="{FF2B5EF4-FFF2-40B4-BE49-F238E27FC236}">
                <a16:creationId xmlns:a16="http://schemas.microsoft.com/office/drawing/2014/main" id="{BC6B549E-5249-BB25-E020-22668D49B1BA}"/>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947882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12121"/>
                </a:solidFill>
              </a:rPr>
              <a:t>hopefully providing value over unimodal approaches (identify groups of functionally/clonally linked T cells) </a:t>
            </a:r>
            <a:r>
              <a:rPr lang="en-US" sz="1800" dirty="0">
                <a:solidFill>
                  <a:srgbClr val="212121"/>
                </a:solidFill>
                <a:sym typeface="Wingdings" pitchFamily="2" charset="2"/>
              </a:rPr>
              <a:t> better understand inter-dependencies between these 2 modalities</a:t>
            </a:r>
            <a:endParaRPr lang="en-US" sz="1800" dirty="0">
              <a:effectLst/>
              <a:latin typeface="AdvOTdd63dae3"/>
            </a:endParaRPr>
          </a:p>
          <a:p>
            <a:endParaRPr lang="en-US" sz="1800" dirty="0">
              <a:effectLst/>
              <a:latin typeface="AdvOTdd63dae3"/>
            </a:endParaRPr>
          </a:p>
          <a:p>
            <a:r>
              <a:rPr lang="en-US" sz="1800" dirty="0">
                <a:effectLst/>
                <a:latin typeface="AdvOTdd63dae3"/>
              </a:rPr>
              <a:t>Generative model based on a deep variational autoencoder that receives gene expression data and CDR3 AA sequences from TCR alpha and beta chains for each cell </a:t>
            </a:r>
            <a:r>
              <a:rPr lang="en-US" sz="1800" dirty="0">
                <a:effectLst/>
                <a:latin typeface="AdvOTdd63dae3"/>
                <a:sym typeface="Wingdings" pitchFamily="2" charset="2"/>
              </a:rPr>
              <a:t> multi-layer perceptron (MLP) to embed gene expression data </a:t>
            </a:r>
            <a:r>
              <a:rPr lang="en-US" sz="1800" dirty="0">
                <a:latin typeface="AdvOTdd63dae3"/>
                <a:sym typeface="Wingdings" pitchFamily="2" charset="2"/>
              </a:rPr>
              <a:t>to lower-dimensional representation</a:t>
            </a:r>
          </a:p>
          <a:p>
            <a:endParaRPr lang="en-US" sz="1800" dirty="0">
              <a:latin typeface="AdvOTdd63dae3"/>
              <a:sym typeface="Wingdings" pitchFamily="2" charset="2"/>
            </a:endParaRPr>
          </a:p>
          <a:p>
            <a:r>
              <a:rPr lang="en-US" sz="1800" dirty="0">
                <a:latin typeface="AdvOTdd63dae3"/>
                <a:sym typeface="Wingdings" pitchFamily="2" charset="2"/>
              </a:rPr>
              <a:t>Transformer network learns contextual representation of each residue (attends to position and other AAs), residue-level representation aggregated by an MLP to derive sequence-level representation of TCR</a:t>
            </a:r>
          </a:p>
          <a:p>
            <a:endParaRPr lang="en-US" sz="1800" dirty="0">
              <a:effectLst/>
              <a:latin typeface="AdvOTdd63dae3"/>
              <a:sym typeface="Wingdings" pitchFamily="2" charset="2"/>
            </a:endParaRPr>
          </a:p>
          <a:p>
            <a:r>
              <a:rPr lang="en-US" sz="1800" dirty="0">
                <a:effectLst/>
                <a:latin typeface="AdvOTdd63dae3"/>
                <a:sym typeface="Wingdings" pitchFamily="2" charset="2"/>
              </a:rPr>
              <a:t>After encoding both modalities individually, mixture model used to fuse modalities into a shared representation for each cell</a:t>
            </a:r>
          </a:p>
          <a:p>
            <a:pPr lvl="1"/>
            <a:r>
              <a:rPr lang="en-US" sz="1400" dirty="0">
                <a:latin typeface="AdvOTdd63dae3"/>
                <a:sym typeface="Wingdings" pitchFamily="2" charset="2"/>
              </a:rPr>
              <a:t>Concatenation: combines both latent embeddings as input to additional encoding network estimating distribution</a:t>
            </a:r>
          </a:p>
          <a:p>
            <a:pPr lvl="1"/>
            <a:r>
              <a:rPr lang="en-US" sz="1400" dirty="0">
                <a:effectLst/>
                <a:latin typeface="AdvOTdd63dae3"/>
                <a:sym typeface="Wingdings" pitchFamily="2" charset="2"/>
              </a:rPr>
              <a:t>Product of experts: first estimates separate marginal posterior distributes, then fused via multiplication to form joint posterior distribution</a:t>
            </a:r>
          </a:p>
          <a:p>
            <a:pPr lvl="1"/>
            <a:r>
              <a:rPr lang="en-US" sz="1400" dirty="0">
                <a:latin typeface="AdvOTdd63dae3"/>
                <a:sym typeface="Wingdings" pitchFamily="2" charset="2"/>
              </a:rPr>
              <a:t>Mixture of experts: same as PoE but addition instead</a:t>
            </a:r>
            <a:endParaRPr lang="en-US" sz="1200" b="0" i="0" u="none" strike="noStrike" dirty="0">
              <a:solidFill>
                <a:srgbClr val="212121"/>
              </a:solidFill>
              <a:effectLst/>
            </a:endParaRPr>
          </a:p>
          <a:p>
            <a:endParaRPr lang="en-US" sz="1200" b="0" i="0" u="none" strike="noStrike" dirty="0">
              <a:solidFill>
                <a:srgbClr val="212121"/>
              </a:solidFill>
              <a:effectLst/>
            </a:endParaRPr>
          </a:p>
          <a:p>
            <a:r>
              <a:rPr lang="en-US" sz="1200" b="0" i="0" u="none" strike="noStrike" dirty="0">
                <a:solidFill>
                  <a:srgbClr val="212121"/>
                </a:solidFill>
                <a:effectLst/>
              </a:rPr>
              <a:t>Availability of paired </a:t>
            </a:r>
            <a:r>
              <a:rPr lang="en-US" sz="1200" b="0" i="0" u="none" strike="noStrike" dirty="0" err="1">
                <a:solidFill>
                  <a:srgbClr val="212121"/>
                </a:solidFill>
                <a:effectLst/>
              </a:rPr>
              <a:t>scRNA</a:t>
            </a:r>
            <a:r>
              <a:rPr lang="en-US" sz="1200" b="0" i="0" u="none" strike="noStrike" dirty="0">
                <a:solidFill>
                  <a:srgbClr val="212121"/>
                </a:solidFill>
                <a:effectLst/>
              </a:rPr>
              <a:t> + </a:t>
            </a:r>
            <a:r>
              <a:rPr lang="en-US" sz="1200" b="0" i="0" u="none" strike="noStrike" dirty="0" err="1">
                <a:solidFill>
                  <a:srgbClr val="212121"/>
                </a:solidFill>
                <a:effectLst/>
              </a:rPr>
              <a:t>scTCR</a:t>
            </a:r>
            <a:r>
              <a:rPr lang="en-US" sz="1200" b="0" i="0" u="none" strike="noStrike" dirty="0">
                <a:solidFill>
                  <a:srgbClr val="212121"/>
                </a:solidFill>
                <a:effectLst/>
              </a:rPr>
              <a:t> </a:t>
            </a:r>
            <a:r>
              <a:rPr lang="en-US" sz="1200" b="0" i="0" u="none" strike="noStrike" dirty="0" err="1">
                <a:solidFill>
                  <a:srgbClr val="212121"/>
                </a:solidFill>
                <a:effectLst/>
              </a:rPr>
              <a:t>multiomic</a:t>
            </a:r>
            <a:r>
              <a:rPr lang="en-US" sz="1200" b="0" i="0" u="none" strike="noStrike" dirty="0">
                <a:solidFill>
                  <a:srgbClr val="212121"/>
                </a:solidFill>
                <a:effectLst/>
              </a:rPr>
              <a:t> data</a:t>
            </a:r>
          </a:p>
          <a:p>
            <a:endParaRPr lang="en-US" sz="1200" baseline="30000" dirty="0">
              <a:solidFill>
                <a:srgbClr val="212121"/>
              </a:solidFill>
            </a:endParaRPr>
          </a:p>
          <a:p>
            <a:r>
              <a:rPr lang="en-US" sz="1200" dirty="0">
                <a:solidFill>
                  <a:srgbClr val="212121"/>
                </a:solidFill>
              </a:rPr>
              <a:t>Multimodal generative model </a:t>
            </a:r>
            <a:r>
              <a:rPr lang="en-US" sz="1200" dirty="0" err="1">
                <a:solidFill>
                  <a:srgbClr val="212121"/>
                </a:solidFill>
              </a:rPr>
              <a:t>mvTCR</a:t>
            </a:r>
            <a:r>
              <a:rPr lang="en-US" sz="1200" dirty="0">
                <a:solidFill>
                  <a:srgbClr val="212121"/>
                </a:solidFill>
              </a:rPr>
              <a:t>: fuse modality-specific information across transcriptome and TCR into shared representation</a:t>
            </a:r>
            <a:endParaRPr lang="en-US" sz="1200" dirty="0">
              <a:solidFill>
                <a:srgbClr val="212121"/>
              </a:solidFill>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added value of multimodal over unimodal approaches to capture antigen speci</a:t>
            </a:r>
            <a:r>
              <a:rPr lang="en-US" sz="1200" dirty="0">
                <a:effectLst/>
                <a:latin typeface="AdvOTdd63dae3+fb"/>
              </a:rPr>
              <a:t>fi</a:t>
            </a:r>
            <a:r>
              <a:rPr lang="en-US" sz="1200" dirty="0">
                <a:effectLst/>
                <a:latin typeface="AdvOTdd63dae3"/>
              </a:rPr>
              <a:t>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integration tools exist for other modality combos like RNA + surface protein, they aren't adapted for TCR</a:t>
            </a:r>
            <a:endParaRPr lang="en-US" sz="1200" dirty="0">
              <a:effectLst/>
              <a:latin typeface="AdvOTdd63dae3"/>
            </a:endParaRPr>
          </a:p>
          <a:p>
            <a:endParaRPr lang="en-US" sz="1200" dirty="0">
              <a:effectLst/>
              <a:latin typeface="AdvOTdd63dae3"/>
            </a:endParaRPr>
          </a:p>
          <a:p>
            <a:r>
              <a:rPr lang="en-US" sz="1200" dirty="0" err="1">
                <a:effectLst/>
                <a:latin typeface="AdvOTdd63dae3"/>
              </a:rPr>
              <a:t>mvTCR</a:t>
            </a:r>
            <a:r>
              <a:rPr lang="en-US" sz="1200" dirty="0">
                <a:effectLst/>
                <a:latin typeface="AdvOTdd63dae3"/>
              </a:rPr>
              <a:t> provides a cell-level embedding incorporating both modalities</a:t>
            </a:r>
          </a:p>
          <a:p>
            <a:r>
              <a:rPr lang="en-US" sz="1200" dirty="0">
                <a:effectLst/>
                <a:latin typeface="AdvOTdd63dae3"/>
              </a:rPr>
              <a:t>integrates into standard single-cell analysis work</a:t>
            </a:r>
            <a:r>
              <a:rPr lang="en-US" sz="1200" dirty="0">
                <a:effectLst/>
                <a:latin typeface="AdvOTdd63dae3+fb"/>
              </a:rPr>
              <a:t>fl</a:t>
            </a:r>
            <a:r>
              <a:rPr lang="en-US" sz="1200" dirty="0">
                <a:effectLst/>
                <a:latin typeface="AdvOTdd63dae3"/>
              </a:rPr>
              <a:t>ow</a:t>
            </a:r>
          </a:p>
          <a:p>
            <a:r>
              <a:rPr lang="en-US" sz="1200" dirty="0">
                <a:latin typeface="AdvOTdd63dae3"/>
              </a:rPr>
              <a:t>s</a:t>
            </a:r>
            <a:r>
              <a:rPr lang="en-US" sz="1200" dirty="0">
                <a:effectLst/>
                <a:latin typeface="AdvOTdd63dae3"/>
              </a:rPr>
              <a:t>cales well to atlas-level analysis</a:t>
            </a:r>
          </a:p>
          <a:p>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dd63dae3"/>
              </a:rPr>
              <a:t>Both CDR3 sequences are tokenized and zero-padded to </a:t>
            </a:r>
            <a:r>
              <a:rPr lang="en-US" sz="1800" dirty="0" err="1">
                <a:effectLst/>
                <a:latin typeface="AdvOTdd63dae3"/>
              </a:rPr>
              <a:t>themaximalsequencelengthseqpresentin</a:t>
            </a:r>
            <a:r>
              <a:rPr lang="en-US" sz="1800" dirty="0" err="1">
                <a:effectLst/>
                <a:latin typeface="AdvP4C4E74"/>
              </a:rPr>
              <a:t>D</a:t>
            </a:r>
            <a:r>
              <a:rPr lang="en-US" sz="1800" dirty="0" err="1">
                <a:effectLst/>
                <a:latin typeface="AdvOTdd63dae3"/>
              </a:rPr>
              <a:t>.Inthefollowing,</a:t>
            </a:r>
            <a:r>
              <a:rPr lang="en-US" sz="1800" dirty="0" err="1">
                <a:effectLst/>
                <a:latin typeface="AdvOT3d287b35.B"/>
              </a:rPr>
              <a:t>x</a:t>
            </a:r>
            <a:r>
              <a:rPr lang="en-US" sz="1800" dirty="0" err="1">
                <a:effectLst/>
                <a:latin typeface="AdvOTcc1f6510.I"/>
              </a:rPr>
              <a:t>i</a:t>
            </a:r>
            <a:r>
              <a:rPr lang="en-US" sz="1800" dirty="0" err="1">
                <a:effectLst/>
                <a:latin typeface="AdvOTdd63dae3"/>
              </a:rPr>
              <a:t>TRA</a:t>
            </a:r>
            <a:r>
              <a:rPr lang="en-US" sz="1800" dirty="0">
                <a:effectLst/>
                <a:latin typeface="AdvOTdd63dae3"/>
              </a:rPr>
              <a:t> and </a:t>
            </a:r>
            <a:r>
              <a:rPr lang="en-US" sz="1800" dirty="0" err="1">
                <a:effectLst/>
                <a:latin typeface="AdvOT3d287b35.B"/>
              </a:rPr>
              <a:t>x</a:t>
            </a:r>
            <a:r>
              <a:rPr lang="en-US" sz="1800" dirty="0" err="1">
                <a:effectLst/>
                <a:latin typeface="AdvOTcc1f6510.I"/>
              </a:rPr>
              <a:t>i</a:t>
            </a:r>
            <a:r>
              <a:rPr lang="en-US" sz="1800" dirty="0" err="1">
                <a:effectLst/>
                <a:latin typeface="AdvOTdd63dae3"/>
              </a:rPr>
              <a:t>TRB</a:t>
            </a:r>
            <a:r>
              <a:rPr lang="en-US" sz="1800" dirty="0">
                <a:effectLst/>
                <a:latin typeface="AdvOTdd63dae3"/>
              </a:rPr>
              <a:t> are summarized as </a:t>
            </a:r>
            <a:r>
              <a:rPr lang="en-US" sz="1800" dirty="0" err="1">
                <a:effectLst/>
                <a:latin typeface="AdvOT3d287b35.B"/>
              </a:rPr>
              <a:t>x</a:t>
            </a:r>
            <a:r>
              <a:rPr lang="en-US" sz="1800" dirty="0" err="1">
                <a:effectLst/>
                <a:latin typeface="AdvOTcc1f6510.I"/>
              </a:rPr>
              <a:t>i</a:t>
            </a:r>
            <a:r>
              <a:rPr lang="en-US" sz="1800" dirty="0" err="1">
                <a:effectLst/>
                <a:latin typeface="AdvOTdd63dae3"/>
              </a:rPr>
              <a:t>TCR</a:t>
            </a:r>
            <a:r>
              <a:rPr lang="en-US" sz="1800" dirty="0">
                <a:effectLst/>
                <a:latin typeface="AdvOTdd63dae3"/>
              </a:rPr>
              <a:t> when both chains are considered. </a:t>
            </a:r>
            <a:r>
              <a:rPr lang="en-US" sz="1800" dirty="0" err="1">
                <a:effectLst/>
                <a:latin typeface="AdvOT3d287b35.B"/>
              </a:rPr>
              <a:t>x</a:t>
            </a:r>
            <a:r>
              <a:rPr lang="en-US" sz="1800" dirty="0" err="1">
                <a:effectLst/>
                <a:latin typeface="AdvOTcc1f6510.I"/>
              </a:rPr>
              <a:t>i</a:t>
            </a:r>
            <a:r>
              <a:rPr lang="en-US" sz="1800" dirty="0" err="1">
                <a:effectLst/>
                <a:latin typeface="AdvOTdd63dae3"/>
              </a:rPr>
              <a:t>RNA</a:t>
            </a:r>
            <a:r>
              <a:rPr lang="en-US" sz="1800" dirty="0">
                <a:effectLst/>
                <a:latin typeface="AdvOTdd63dae3"/>
              </a:rPr>
              <a:t> </a:t>
            </a:r>
            <a:r>
              <a:rPr lang="en-US" sz="1800" dirty="0">
                <a:effectLst/>
                <a:latin typeface="AdvMacMthSyN"/>
              </a:rPr>
              <a:t>2 </a:t>
            </a:r>
            <a:r>
              <a:rPr lang="en-US" sz="1800" dirty="0" err="1">
                <a:effectLst/>
                <a:latin typeface="AdvOTa197d9e9.B"/>
              </a:rPr>
              <a:t>R</a:t>
            </a:r>
            <a:r>
              <a:rPr lang="en-US" sz="1800" dirty="0" err="1">
                <a:effectLst/>
                <a:latin typeface="AdvOTdd63dae3"/>
              </a:rPr>
              <a:t>genes</a:t>
            </a:r>
            <a:r>
              <a:rPr lang="en-US" sz="1800" dirty="0">
                <a:effectLst/>
                <a:latin typeface="AdvOTdd63dae3"/>
              </a:rPr>
              <a:t> comprises the 5000 most highly variable genes, whose read counts were normalized and log1p-transformed. </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07027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64525-0E36-7611-34C4-769DF3BD4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C2453-409A-769E-1BBD-4A30ACE69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FB6C0-8900-B91C-4959-AA1B55DB1E9C}"/>
              </a:ext>
            </a:extLst>
          </p:cNvPr>
          <p:cNvSpPr>
            <a:spLocks noGrp="1"/>
          </p:cNvSpPr>
          <p:nvPr>
            <p:ph type="body" idx="1"/>
          </p:nvPr>
        </p:nvSpPr>
        <p:spPr/>
        <p:txBody>
          <a:bodyPr/>
          <a:lstStyle/>
          <a:p>
            <a:r>
              <a:rPr lang="en-US" sz="1200" dirty="0">
                <a:effectLst/>
                <a:latin typeface="AdvOTdd63dae3"/>
              </a:rPr>
              <a:t>what extent a joint T cell embedding improves the prediction of antigen speci</a:t>
            </a:r>
            <a:r>
              <a:rPr lang="en-US" sz="1200" dirty="0">
                <a:effectLst/>
                <a:latin typeface="AdvOTdd63dae3+fb"/>
              </a:rPr>
              <a:t>fi</a:t>
            </a:r>
            <a:r>
              <a:rPr lang="en-US" sz="1200" dirty="0">
                <a:effectLst/>
                <a:latin typeface="AdvOTdd63dae3"/>
              </a:rPr>
              <a:t>city while preserving modality-speci</a:t>
            </a:r>
            <a:r>
              <a:rPr lang="en-US" sz="1200" dirty="0">
                <a:effectLst/>
                <a:latin typeface="AdvOTdd63dae3+fb"/>
              </a:rPr>
              <a:t>fi</a:t>
            </a:r>
            <a:r>
              <a:rPr lang="en-US" sz="1200" dirty="0">
                <a:effectLst/>
                <a:latin typeface="AdvOTdd63dae3"/>
              </a:rPr>
              <a:t>c variation. To this end, we used a dataset from 10x Genomics with binding annotations </a:t>
            </a:r>
            <a:r>
              <a:rPr lang="en-US" sz="1200" dirty="0" err="1">
                <a:effectLst/>
                <a:latin typeface="AdvOT3d287b35.B"/>
              </a:rPr>
              <a:t>s</a:t>
            </a:r>
            <a:r>
              <a:rPr lang="en-US" sz="1200" dirty="0" err="1">
                <a:effectLst/>
                <a:latin typeface="AdvOTcc1f6510.I"/>
              </a:rPr>
              <a:t>i</a:t>
            </a:r>
            <a:r>
              <a:rPr lang="en-US" sz="1200" dirty="0">
                <a:effectLst/>
                <a:latin typeface="AdvOTcc1f6510.I"/>
              </a:rPr>
              <a:t> </a:t>
            </a:r>
            <a:r>
              <a:rPr lang="en-US" sz="1200" dirty="0">
                <a:effectLst/>
                <a:latin typeface="AdvOTdd63dae3"/>
              </a:rPr>
              <a:t>of 44 epitope peptides bound on Major </a:t>
            </a:r>
            <a:r>
              <a:rPr lang="en-US" sz="1200" dirty="0" err="1">
                <a:effectLst/>
                <a:latin typeface="AdvOTdd63dae3"/>
              </a:rPr>
              <a:t>Histo</a:t>
            </a:r>
            <a:r>
              <a:rPr lang="en-US" sz="1200" dirty="0">
                <a:effectLst/>
                <a:latin typeface="AdvOTdd63dae3"/>
              </a:rPr>
              <a:t>- compatibility Complex (</a:t>
            </a:r>
            <a:r>
              <a:rPr lang="en-US" sz="1200" dirty="0" err="1">
                <a:effectLst/>
                <a:latin typeface="AdvOTdd63dae3"/>
              </a:rPr>
              <a:t>pMHC</a:t>
            </a:r>
            <a:r>
              <a:rPr lang="en-US" sz="1200" dirty="0">
                <a:effectLst/>
                <a:latin typeface="AdvOTdd63dae3"/>
              </a:rPr>
              <a:t>) multimers for four donors </a:t>
            </a:r>
          </a:p>
          <a:p>
            <a:endParaRPr lang="en-US" sz="1000" dirty="0"/>
          </a:p>
          <a:p>
            <a:r>
              <a:rPr lang="en-US" sz="1200" dirty="0">
                <a:effectLst/>
                <a:latin typeface="AdvOTdd63dae3"/>
              </a:rPr>
              <a:t>We applied </a:t>
            </a:r>
            <a:r>
              <a:rPr lang="en-US" sz="1200" dirty="0" err="1">
                <a:effectLst/>
                <a:latin typeface="AdvOTdd63dae3"/>
              </a:rPr>
              <a:t>mvTCR</a:t>
            </a:r>
            <a:r>
              <a:rPr lang="en-US" sz="1200" dirty="0">
                <a:effectLst/>
                <a:latin typeface="AdvOTdd63dae3"/>
              </a:rPr>
              <a:t> to the T cells with speci</a:t>
            </a:r>
            <a:r>
              <a:rPr lang="en-US" sz="1200" dirty="0">
                <a:effectLst/>
                <a:latin typeface="AdvOTdd63dae3+fb"/>
              </a:rPr>
              <a:t>fi</a:t>
            </a:r>
            <a:r>
              <a:rPr lang="en-US" sz="1200" dirty="0">
                <a:effectLst/>
                <a:latin typeface="AdvOTdd63dae3"/>
              </a:rPr>
              <a:t>city towards the eight most common </a:t>
            </a:r>
            <a:r>
              <a:rPr lang="en-US" sz="1200" dirty="0" err="1">
                <a:effectLst/>
                <a:latin typeface="AdvOTdd63dae3"/>
              </a:rPr>
              <a:t>pMHCs</a:t>
            </a:r>
            <a:r>
              <a:rPr lang="en-US" sz="1200" dirty="0">
                <a:effectLst/>
                <a:latin typeface="AdvOTdd63dae3"/>
              </a:rPr>
              <a:t> (Fig. </a:t>
            </a:r>
            <a:r>
              <a:rPr lang="en-US" sz="1200" dirty="0">
                <a:solidFill>
                  <a:srgbClr val="007ACC"/>
                </a:solidFill>
                <a:effectLst/>
                <a:latin typeface="AdvOTdd63dae3"/>
              </a:rPr>
              <a:t>2</a:t>
            </a:r>
            <a:r>
              <a:rPr lang="en-US" sz="1200" dirty="0">
                <a:effectLst/>
                <a:latin typeface="AdvOTdd63dae3"/>
              </a:rPr>
              <a:t>, Supplementary Fig. 2), resulting in 61,237 cells in total. To compare multi- and unimodal representations, the repertoires of all donors were jointly embedded with </a:t>
            </a:r>
            <a:r>
              <a:rPr lang="en-US" sz="1200" dirty="0" err="1">
                <a:effectLst/>
                <a:latin typeface="AdvOTdd63dae3"/>
              </a:rPr>
              <a:t>uni</a:t>
            </a:r>
            <a:r>
              <a:rPr lang="en-US" sz="1200" dirty="0">
                <a:effectLst/>
                <a:latin typeface="AdvOTdd63dae3"/>
              </a:rPr>
              <a:t>- and multi- modal versions of </a:t>
            </a:r>
            <a:r>
              <a:rPr lang="en-US" sz="1200" dirty="0" err="1">
                <a:effectLst/>
                <a:latin typeface="AdvOTdd63dae3"/>
              </a:rPr>
              <a:t>mvTCR</a:t>
            </a:r>
            <a:r>
              <a:rPr lang="en-US" sz="1200" dirty="0">
                <a:effectLst/>
                <a:latin typeface="AdvOTdd63dae3"/>
              </a:rPr>
              <a:t>. The resulting representations were clustered via the Leiden algorithm</a:t>
            </a:r>
            <a:r>
              <a:rPr lang="en-US" sz="1200" dirty="0">
                <a:solidFill>
                  <a:srgbClr val="007ACC"/>
                </a:solidFill>
                <a:effectLst/>
                <a:latin typeface="AdvOTdd63dae3"/>
              </a:rPr>
              <a:t>21</a:t>
            </a:r>
            <a:r>
              <a:rPr lang="en-US" sz="1200" dirty="0">
                <a:effectLst/>
                <a:latin typeface="AdvOTdd63dae3"/>
              </a:rPr>
              <a:t>, where the resolution was chosen to maximize the NMI between </a:t>
            </a:r>
            <a:r>
              <a:rPr lang="en-US" sz="1200" dirty="0" err="1">
                <a:effectLst/>
                <a:latin typeface="AdvOTdd63dae3"/>
              </a:rPr>
              <a:t>pMHC</a:t>
            </a:r>
            <a:r>
              <a:rPr lang="en-US" sz="1200" dirty="0">
                <a:effectLst/>
                <a:latin typeface="AdvOTdd63dae3"/>
              </a:rPr>
              <a:t> speci</a:t>
            </a:r>
            <a:r>
              <a:rPr lang="en-US" sz="1200" dirty="0">
                <a:effectLst/>
                <a:latin typeface="AdvOTdd63dae3+fb"/>
              </a:rPr>
              <a:t>fi</a:t>
            </a:r>
            <a:r>
              <a:rPr lang="en-US" sz="1200" dirty="0">
                <a:effectLst/>
                <a:latin typeface="AdvOTdd63dae3"/>
              </a:rPr>
              <a:t>city and cluster annotation </a:t>
            </a:r>
            <a:endParaRPr lang="en-US" sz="1000" dirty="0"/>
          </a:p>
          <a:p>
            <a:r>
              <a:rPr lang="en-US" sz="1200" dirty="0">
                <a:effectLst/>
                <a:latin typeface="AdvOTdd63dae3"/>
              </a:rPr>
              <a:t>The </a:t>
            </a:r>
            <a:r>
              <a:rPr lang="en-US" sz="1200" dirty="0" err="1">
                <a:effectLst/>
                <a:latin typeface="AdvOTdd63dae3"/>
              </a:rPr>
              <a:t>unim</a:t>
            </a:r>
            <a:r>
              <a:rPr lang="en-US" sz="1200" dirty="0">
                <a:effectLst/>
                <a:latin typeface="AdvOTdd63dae3"/>
              </a:rPr>
              <a:t>- odal embedding trained solely on </a:t>
            </a:r>
            <a:r>
              <a:rPr lang="en-US" sz="1200" dirty="0" err="1">
                <a:effectLst/>
                <a:latin typeface="AdvOT3d287b35.B"/>
              </a:rPr>
              <a:t>x</a:t>
            </a:r>
            <a:r>
              <a:rPr lang="en-US" sz="1200" dirty="0" err="1">
                <a:effectLst/>
                <a:latin typeface="AdvOTdd63dae3"/>
              </a:rPr>
              <a:t>TCR</a:t>
            </a:r>
            <a:r>
              <a:rPr lang="en-US" sz="1200" dirty="0">
                <a:effectLst/>
                <a:latin typeface="AdvOTdd63dae3"/>
              </a:rPr>
              <a:t> (Fig. </a:t>
            </a:r>
            <a:r>
              <a:rPr lang="en-US" sz="1200" dirty="0">
                <a:solidFill>
                  <a:srgbClr val="007ACC"/>
                </a:solidFill>
                <a:effectLst/>
                <a:latin typeface="AdvOTdd63dae3"/>
              </a:rPr>
              <a:t>2</a:t>
            </a:r>
            <a:r>
              <a:rPr lang="en-US" sz="1200" dirty="0">
                <a:effectLst/>
                <a:latin typeface="AdvOTdd63dae3"/>
              </a:rPr>
              <a:t>a col.: TCR) was dominated by large clonotypes, which form separated clusters of distinct </a:t>
            </a:r>
            <a:r>
              <a:rPr lang="en-US" sz="1200" dirty="0" err="1">
                <a:effectLst/>
                <a:latin typeface="AdvOTdd63dae3"/>
              </a:rPr>
              <a:t>speci</a:t>
            </a:r>
            <a:r>
              <a:rPr lang="en-US" sz="1200" dirty="0" err="1">
                <a:effectLst/>
                <a:latin typeface="AdvOTdd63dae3+fb"/>
              </a:rPr>
              <a:t>fi</a:t>
            </a:r>
            <a:r>
              <a:rPr lang="en-US" sz="1200" dirty="0">
                <a:effectLst/>
                <a:latin typeface="AdvOTdd63dae3"/>
              </a:rPr>
              <a:t>- cities. This was re</a:t>
            </a:r>
            <a:r>
              <a:rPr lang="en-US" sz="1200" dirty="0">
                <a:effectLst/>
                <a:latin typeface="AdvOTdd63dae3+fb"/>
              </a:rPr>
              <a:t>fl</a:t>
            </a:r>
            <a:r>
              <a:rPr lang="en-US" sz="1200" dirty="0">
                <a:effectLst/>
                <a:latin typeface="AdvOTdd63dae3"/>
              </a:rPr>
              <a:t>ected by larger number of clusters (</a:t>
            </a:r>
            <a:r>
              <a:rPr lang="en-US" sz="1200" dirty="0">
                <a:effectLst/>
                <a:latin typeface="AdvOTcc1f6510.I"/>
              </a:rPr>
              <a:t>n </a:t>
            </a:r>
            <a:r>
              <a:rPr lang="en-US" sz="1200" dirty="0">
                <a:effectLst/>
                <a:latin typeface="AdvOTdd63dae3"/>
              </a:rPr>
              <a:t>= 214) at a lower Normalized Mutual Information (NMI) of 0.408. Further, the embed- dings of different clones did not follow a clear transcriptional pattern to differentiate cell type from each other, which was expected as the TCR does not inherently capture this annotation. In contrast, the </a:t>
            </a:r>
            <a:r>
              <a:rPr lang="en-US" sz="1200" dirty="0" err="1">
                <a:effectLst/>
                <a:latin typeface="AdvOTdd63dae3"/>
              </a:rPr>
              <a:t>tran</a:t>
            </a:r>
            <a:r>
              <a:rPr lang="en-US" sz="1200" dirty="0">
                <a:effectLst/>
                <a:latin typeface="AdvOTdd63dae3"/>
              </a:rPr>
              <a:t>- </a:t>
            </a:r>
            <a:r>
              <a:rPr lang="en-US" sz="1200" dirty="0" err="1">
                <a:effectLst/>
                <a:latin typeface="AdvOTdd63dae3"/>
              </a:rPr>
              <a:t>scriptomic</a:t>
            </a:r>
            <a:r>
              <a:rPr lang="en-US" sz="1200" dirty="0">
                <a:effectLst/>
                <a:latin typeface="AdvOTdd63dae3"/>
              </a:rPr>
              <a:t> model trained on </a:t>
            </a:r>
            <a:r>
              <a:rPr lang="en-US" sz="1200" dirty="0" err="1">
                <a:effectLst/>
                <a:latin typeface="AdvOT3d287b35.B"/>
              </a:rPr>
              <a:t>x</a:t>
            </a:r>
            <a:r>
              <a:rPr lang="en-US" sz="1200" dirty="0" err="1">
                <a:effectLst/>
                <a:latin typeface="AdvOTdd63dae3"/>
              </a:rPr>
              <a:t>RNA</a:t>
            </a:r>
            <a:r>
              <a:rPr lang="en-US" sz="1200" dirty="0">
                <a:effectLst/>
                <a:latin typeface="AdvOTdd63dae3"/>
              </a:rPr>
              <a:t> (Fig. </a:t>
            </a:r>
            <a:r>
              <a:rPr lang="en-US" sz="1200" dirty="0">
                <a:solidFill>
                  <a:srgbClr val="007ACC"/>
                </a:solidFill>
                <a:effectLst/>
                <a:latin typeface="AdvOTdd63dae3"/>
              </a:rPr>
              <a:t>2</a:t>
            </a:r>
            <a:r>
              <a:rPr lang="en-US" sz="1200" dirty="0">
                <a:effectLst/>
                <a:latin typeface="AdvOTdd63dae3"/>
              </a:rPr>
              <a:t>a col.: RNA) led to a more continuous representation, which formed several antigen-speci</a:t>
            </a:r>
            <a:r>
              <a:rPr lang="en-US" sz="1200" dirty="0">
                <a:effectLst/>
                <a:latin typeface="AdvOTdd63dae3+fb"/>
              </a:rPr>
              <a:t>fi</a:t>
            </a:r>
            <a:r>
              <a:rPr lang="en-US" sz="1200" dirty="0">
                <a:effectLst/>
                <a:latin typeface="AdvOTdd63dae3"/>
              </a:rPr>
              <a:t>c groups with an NMI of 0.456 at </a:t>
            </a:r>
            <a:r>
              <a:rPr lang="en-US" sz="1200" dirty="0">
                <a:effectLst/>
                <a:latin typeface="AdvOTcc1f6510.I"/>
              </a:rPr>
              <a:t>n </a:t>
            </a:r>
            <a:r>
              <a:rPr lang="en-US" sz="1200" dirty="0">
                <a:effectLst/>
                <a:latin typeface="AdvOTdd63dae3"/>
              </a:rPr>
              <a:t>= 22 clusters (Supplementary Fig. 3). </a:t>
            </a:r>
            <a:endParaRPr lang="en-US" sz="1000" dirty="0"/>
          </a:p>
          <a:p>
            <a:r>
              <a:rPr lang="en-US" sz="1200" dirty="0">
                <a:effectLst/>
                <a:latin typeface="AdvOTdd63dae3"/>
              </a:rPr>
              <a:t>In the RNA model, various subpopulations such as T cells binding to GLCTLVAML remained hidden, which were observable in the multimodal </a:t>
            </a:r>
            <a:r>
              <a:rPr lang="en-US" sz="1200" dirty="0" err="1">
                <a:effectLst/>
                <a:latin typeface="AdvOTdd63dae3"/>
              </a:rPr>
              <a:t>mvTCR</a:t>
            </a:r>
            <a:r>
              <a:rPr lang="en-US" sz="1200" dirty="0">
                <a:effectLst/>
                <a:latin typeface="AdvOTdd63dae3"/>
              </a:rPr>
              <a:t> models (Fig. </a:t>
            </a:r>
            <a:r>
              <a:rPr lang="en-US" sz="1200" dirty="0">
                <a:solidFill>
                  <a:srgbClr val="007ACC"/>
                </a:solidFill>
                <a:effectLst/>
                <a:latin typeface="AdvOTdd63dae3"/>
              </a:rPr>
              <a:t>2</a:t>
            </a:r>
            <a:r>
              <a:rPr lang="en-US" sz="1200" dirty="0">
                <a:effectLst/>
                <a:latin typeface="AdvOTdd63dae3"/>
              </a:rPr>
              <a:t>a col.: </a:t>
            </a:r>
            <a:r>
              <a:rPr lang="en-US" sz="1200" dirty="0" err="1">
                <a:effectLst/>
                <a:latin typeface="AdvOTdd63dae3"/>
              </a:rPr>
              <a:t>mvTCR</a:t>
            </a:r>
            <a:r>
              <a:rPr lang="en-US" sz="1200" dirty="0">
                <a:effectLst/>
                <a:latin typeface="AdvOTdd63dae3"/>
              </a:rPr>
              <a:t>, Supplementary Fig. 2 col.: </a:t>
            </a:r>
            <a:r>
              <a:rPr lang="en-US" sz="1200" dirty="0" err="1">
                <a:effectLst/>
                <a:latin typeface="AdvOTdd63dae3"/>
              </a:rPr>
              <a:t>mvTCR</a:t>
            </a:r>
            <a:r>
              <a:rPr lang="en-US" sz="1200" dirty="0">
                <a:effectLst/>
                <a:latin typeface="AdvOTdd63dae3"/>
              </a:rPr>
              <a:t>, </a:t>
            </a:r>
            <a:r>
              <a:rPr lang="en-US" sz="1200" dirty="0" err="1">
                <a:effectLst/>
                <a:latin typeface="AdvOTdd63dae3"/>
              </a:rPr>
              <a:t>Concat</a:t>
            </a:r>
            <a:r>
              <a:rPr lang="en-US" sz="1200" dirty="0">
                <a:effectLst/>
                <a:latin typeface="AdvOTdd63dae3"/>
              </a:rPr>
              <a:t>, PoE). The </a:t>
            </a:r>
            <a:r>
              <a:rPr lang="en-US" sz="1200" dirty="0" err="1">
                <a:effectLst/>
                <a:latin typeface="AdvOTdd63dae3"/>
              </a:rPr>
              <a:t>mvTCR</a:t>
            </a:r>
            <a:r>
              <a:rPr lang="en-US" sz="1200" dirty="0">
                <a:effectLst/>
                <a:latin typeface="AdvOTdd63dae3"/>
              </a:rPr>
              <a:t> </a:t>
            </a:r>
            <a:r>
              <a:rPr lang="en-US" sz="1200" dirty="0" err="1">
                <a:effectLst/>
                <a:latin typeface="AdvOTdd63dae3"/>
              </a:rPr>
              <a:t>repre</a:t>
            </a:r>
            <a:r>
              <a:rPr lang="en-US" sz="1200" dirty="0">
                <a:effectLst/>
                <a:latin typeface="AdvOTdd63dae3"/>
              </a:rPr>
              <a:t>- </a:t>
            </a:r>
            <a:r>
              <a:rPr lang="en-US" sz="1200" dirty="0" err="1">
                <a:effectLst/>
                <a:latin typeface="AdvOTdd63dae3"/>
              </a:rPr>
              <a:t>sentation</a:t>
            </a:r>
            <a:r>
              <a:rPr lang="en-US" sz="1200" dirty="0">
                <a:effectLst/>
                <a:latin typeface="AdvOTdd63dae3"/>
              </a:rPr>
              <a:t> was able to combine clonotype and cell type information, simultaneously (Fig. </a:t>
            </a:r>
            <a:r>
              <a:rPr lang="en-US" sz="1200" dirty="0">
                <a:solidFill>
                  <a:srgbClr val="007ACC"/>
                </a:solidFill>
                <a:effectLst/>
                <a:latin typeface="AdvOTdd63dae3"/>
              </a:rPr>
              <a:t>2</a:t>
            </a:r>
            <a:r>
              <a:rPr lang="en-US" sz="1200" dirty="0">
                <a:effectLst/>
                <a:latin typeface="AdvOTdd63dae3"/>
              </a:rPr>
              <a:t>a, Supplementary Fig. 2), leading to an NMI of 0.535 (</a:t>
            </a:r>
            <a:r>
              <a:rPr lang="en-US" sz="1200" dirty="0">
                <a:effectLst/>
                <a:latin typeface="AdvOTcc1f6510.I"/>
              </a:rPr>
              <a:t>n </a:t>
            </a:r>
            <a:r>
              <a:rPr lang="en-US" sz="1200" dirty="0">
                <a:effectLst/>
                <a:latin typeface="AdvOTdd63dae3"/>
              </a:rPr>
              <a:t>= 15 clusters, Supplementary Fig. 3). While 94.4% of the T cells speci</a:t>
            </a:r>
            <a:r>
              <a:rPr lang="en-US" sz="1200" dirty="0">
                <a:effectLst/>
                <a:latin typeface="AdvOTdd63dae3+fb"/>
              </a:rPr>
              <a:t>fi</a:t>
            </a:r>
            <a:r>
              <a:rPr lang="en-US" sz="1200" dirty="0">
                <a:effectLst/>
                <a:latin typeface="AdvOTdd63dae3"/>
              </a:rPr>
              <a:t>c to GILGFVFTL fall into three RNA clusters, 96.5% are contained in only one </a:t>
            </a:r>
            <a:r>
              <a:rPr lang="en-US" sz="1200" dirty="0" err="1">
                <a:effectLst/>
                <a:latin typeface="AdvOTdd63dae3"/>
              </a:rPr>
              <a:t>mvTCR</a:t>
            </a:r>
            <a:r>
              <a:rPr lang="en-US" sz="1200" dirty="0">
                <a:effectLst/>
                <a:latin typeface="AdvOTdd63dae3"/>
              </a:rPr>
              <a:t> cluster of 99.2% purity (Fig. </a:t>
            </a:r>
            <a:r>
              <a:rPr lang="en-US" sz="1200" dirty="0">
                <a:solidFill>
                  <a:srgbClr val="007ACC"/>
                </a:solidFill>
                <a:effectLst/>
                <a:latin typeface="AdvOTdd63dae3"/>
              </a:rPr>
              <a:t>2</a:t>
            </a:r>
            <a:r>
              <a:rPr lang="en-US" sz="1200" dirty="0">
                <a:effectLst/>
                <a:latin typeface="AdvOTdd63dae3"/>
              </a:rPr>
              <a:t>b). </a:t>
            </a:r>
            <a:endParaRPr lang="en-US" sz="1000" dirty="0"/>
          </a:p>
          <a:p>
            <a:endParaRPr lang="en-US" sz="1200" dirty="0"/>
          </a:p>
          <a:p>
            <a:r>
              <a:rPr lang="en-US" sz="1200" dirty="0">
                <a:effectLst/>
                <a:latin typeface="AdvOTdd63dae3"/>
              </a:rPr>
              <a:t>Remarkably, we observed a compact clustering of expanded clonotypes within all three representations persisting even in the RNA-derived model (Fig. </a:t>
            </a:r>
            <a:r>
              <a:rPr lang="en-US" sz="1200" dirty="0">
                <a:solidFill>
                  <a:srgbClr val="007ACC"/>
                </a:solidFill>
                <a:effectLst/>
                <a:latin typeface="AdvOTdd63dae3"/>
              </a:rPr>
              <a:t>2</a:t>
            </a:r>
            <a:r>
              <a:rPr lang="en-US" sz="1200" dirty="0">
                <a:effectLst/>
                <a:latin typeface="AdvOTdd63dae3"/>
              </a:rPr>
              <a:t>a), consistent with recent </a:t>
            </a:r>
            <a:r>
              <a:rPr lang="en-US" sz="1200" dirty="0">
                <a:effectLst/>
                <a:latin typeface="AdvOTdd63dae3+fb"/>
              </a:rPr>
              <a:t>fi</a:t>
            </a:r>
            <a:r>
              <a:rPr lang="en-US" sz="1200" dirty="0">
                <a:effectLst/>
                <a:latin typeface="AdvOTdd63dae3"/>
              </a:rPr>
              <a:t>ndings suggesting a phenotypic imprint within cells of a clonotype</a:t>
            </a:r>
            <a:r>
              <a:rPr lang="en-US" sz="1200" dirty="0">
                <a:solidFill>
                  <a:srgbClr val="007ACC"/>
                </a:solidFill>
                <a:effectLst/>
                <a:latin typeface="AdvOTdd63dae3"/>
              </a:rPr>
              <a:t>1</a:t>
            </a:r>
            <a:r>
              <a:rPr lang="en-US" sz="1200" dirty="0">
                <a:effectLst/>
                <a:latin typeface="AdvOTdd63dae3+20"/>
              </a:rPr>
              <a:t>–</a:t>
            </a:r>
            <a:r>
              <a:rPr lang="en-US" sz="1200" dirty="0">
                <a:solidFill>
                  <a:srgbClr val="007ACC"/>
                </a:solidFill>
                <a:effectLst/>
                <a:latin typeface="AdvOTdd63dae3"/>
              </a:rPr>
              <a:t>3 </a:t>
            </a:r>
            <a:endParaRPr lang="en-US" sz="1000" dirty="0"/>
          </a:p>
          <a:p>
            <a:endParaRPr lang="en-US" sz="1200" dirty="0"/>
          </a:p>
          <a:p>
            <a:endParaRPr lang="en-US" dirty="0"/>
          </a:p>
        </p:txBody>
      </p:sp>
      <p:sp>
        <p:nvSpPr>
          <p:cNvPr id="4" name="Slide Number Placeholder 3">
            <a:extLst>
              <a:ext uri="{FF2B5EF4-FFF2-40B4-BE49-F238E27FC236}">
                <a16:creationId xmlns:a16="http://schemas.microsoft.com/office/drawing/2014/main" id="{AABCECF0-9472-EFBD-6E70-78AC1D35A7E8}"/>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8532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4EBA-931F-6C57-A920-C65D3F677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7DE72-D876-9FB4-FA8A-9D6E4FDBC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4A718-DC26-AB3B-23C7-3B38F61E05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OTdd63dae3"/>
              </a:rPr>
              <a:t>In the RNA model, various subpopulations such as T cells binding to GLCTLVAML remained hidden, which were observable in the multimodal </a:t>
            </a:r>
            <a:r>
              <a:rPr lang="en-US" sz="1200" dirty="0" err="1">
                <a:effectLst/>
                <a:latin typeface="AdvOTdd63dae3"/>
              </a:rPr>
              <a:t>mvTCR</a:t>
            </a:r>
            <a:r>
              <a:rPr lang="en-US" sz="1200" dirty="0">
                <a:effectLst/>
                <a:latin typeface="AdvOTdd63dae3"/>
              </a:rPr>
              <a:t> models (Fig. </a:t>
            </a:r>
            <a:r>
              <a:rPr lang="en-US" sz="1200" dirty="0">
                <a:solidFill>
                  <a:srgbClr val="007ACC"/>
                </a:solidFill>
                <a:effectLst/>
                <a:latin typeface="AdvOTdd63dae3"/>
              </a:rPr>
              <a:t>2</a:t>
            </a:r>
            <a:r>
              <a:rPr lang="en-US" sz="1200" dirty="0">
                <a:effectLst/>
                <a:latin typeface="AdvOTdd63dae3"/>
              </a:rPr>
              <a:t>a col.: </a:t>
            </a:r>
            <a:r>
              <a:rPr lang="en-US" sz="1200" dirty="0" err="1">
                <a:effectLst/>
                <a:latin typeface="AdvOTdd63dae3"/>
              </a:rPr>
              <a:t>mvTCR</a:t>
            </a:r>
            <a:r>
              <a:rPr lang="en-US" sz="1200" dirty="0">
                <a:effectLst/>
                <a:latin typeface="AdvOTdd63dae3"/>
              </a:rPr>
              <a:t>, Supplementary Fig. 2 col.: </a:t>
            </a:r>
            <a:r>
              <a:rPr lang="en-US" sz="1200" dirty="0" err="1">
                <a:effectLst/>
                <a:latin typeface="AdvOTdd63dae3"/>
              </a:rPr>
              <a:t>mvTCR</a:t>
            </a:r>
            <a:r>
              <a:rPr lang="en-US" sz="1200" dirty="0">
                <a:effectLst/>
                <a:latin typeface="AdvOTdd63dae3"/>
              </a:rPr>
              <a:t>, </a:t>
            </a:r>
            <a:r>
              <a:rPr lang="en-US" sz="1200" dirty="0" err="1">
                <a:effectLst/>
                <a:latin typeface="AdvOTdd63dae3"/>
              </a:rPr>
              <a:t>Concat</a:t>
            </a:r>
            <a:r>
              <a:rPr lang="en-US" sz="1200" dirty="0">
                <a:effectLst/>
                <a:latin typeface="AdvOTdd63dae3"/>
              </a:rPr>
              <a:t>, PoE). The </a:t>
            </a:r>
            <a:r>
              <a:rPr lang="en-US" sz="1200" dirty="0" err="1">
                <a:effectLst/>
                <a:latin typeface="AdvOTdd63dae3"/>
              </a:rPr>
              <a:t>mvTCR</a:t>
            </a:r>
            <a:r>
              <a:rPr lang="en-US" sz="1200" dirty="0">
                <a:effectLst/>
                <a:latin typeface="AdvOTdd63dae3"/>
              </a:rPr>
              <a:t> </a:t>
            </a:r>
            <a:r>
              <a:rPr lang="en-US" sz="1200" dirty="0" err="1">
                <a:effectLst/>
                <a:latin typeface="AdvOTdd63dae3"/>
              </a:rPr>
              <a:t>repre</a:t>
            </a:r>
            <a:r>
              <a:rPr lang="en-US" sz="1200" dirty="0">
                <a:effectLst/>
                <a:latin typeface="AdvOTdd63dae3"/>
              </a:rPr>
              <a:t>- </a:t>
            </a:r>
            <a:r>
              <a:rPr lang="en-US" sz="1200" dirty="0" err="1">
                <a:effectLst/>
                <a:latin typeface="AdvOTdd63dae3"/>
              </a:rPr>
              <a:t>sentation</a:t>
            </a:r>
            <a:r>
              <a:rPr lang="en-US" sz="1200" dirty="0">
                <a:effectLst/>
                <a:latin typeface="AdvOTdd63dae3"/>
              </a:rPr>
              <a:t> was able to combine clonotype and cell type information, simultaneously (Fig. </a:t>
            </a:r>
            <a:r>
              <a:rPr lang="en-US" sz="1200" dirty="0">
                <a:solidFill>
                  <a:srgbClr val="007ACC"/>
                </a:solidFill>
                <a:effectLst/>
                <a:latin typeface="AdvOTdd63dae3"/>
              </a:rPr>
              <a:t>2</a:t>
            </a:r>
            <a:r>
              <a:rPr lang="en-US" sz="1200" dirty="0">
                <a:effectLst/>
                <a:latin typeface="AdvOTdd63dae3"/>
              </a:rPr>
              <a:t>a, Supplementary Fig. 2), leading to an NMI of 0.535 (</a:t>
            </a:r>
            <a:r>
              <a:rPr lang="en-US" sz="1200" dirty="0">
                <a:effectLst/>
                <a:latin typeface="AdvOTcc1f6510.I"/>
              </a:rPr>
              <a:t>n </a:t>
            </a:r>
            <a:r>
              <a:rPr lang="en-US" sz="1200" dirty="0">
                <a:effectLst/>
                <a:latin typeface="AdvOTdd63dae3"/>
              </a:rPr>
              <a:t>= 15 clusters, Supplementary Fig. 3). While 94.4% of the T cells speci</a:t>
            </a:r>
            <a:r>
              <a:rPr lang="en-US" sz="1200" dirty="0">
                <a:effectLst/>
                <a:latin typeface="AdvOTdd63dae3+fb"/>
              </a:rPr>
              <a:t>fi</a:t>
            </a:r>
            <a:r>
              <a:rPr lang="en-US" sz="1200" dirty="0">
                <a:effectLst/>
                <a:latin typeface="AdvOTdd63dae3"/>
              </a:rPr>
              <a:t>c to GILGFVFTL fall into three RNA clusters, 96.5% are contained in only one </a:t>
            </a:r>
            <a:r>
              <a:rPr lang="en-US" sz="1200" dirty="0" err="1">
                <a:effectLst/>
                <a:latin typeface="AdvOTdd63dae3"/>
              </a:rPr>
              <a:t>mvTCR</a:t>
            </a:r>
            <a:r>
              <a:rPr lang="en-US" sz="1200" dirty="0">
                <a:effectLst/>
                <a:latin typeface="AdvOTdd63dae3"/>
              </a:rPr>
              <a:t> cluster of 99.2% purity (Fig. </a:t>
            </a:r>
            <a:r>
              <a:rPr lang="en-US" sz="1200" dirty="0">
                <a:solidFill>
                  <a:srgbClr val="007ACC"/>
                </a:solidFill>
                <a:effectLst/>
                <a:latin typeface="AdvOTdd63dae3"/>
              </a:rPr>
              <a:t>2</a:t>
            </a:r>
            <a:r>
              <a:rPr lang="en-US" sz="1200" dirty="0">
                <a:effectLst/>
                <a:latin typeface="AdvOTdd63dae3"/>
              </a:rPr>
              <a:t>b). </a:t>
            </a:r>
            <a:endParaRPr lang="en-US" dirty="0"/>
          </a:p>
          <a:p>
            <a:endParaRPr lang="en-US" dirty="0"/>
          </a:p>
          <a:p>
            <a:r>
              <a:rPr lang="en-US" sz="1200" dirty="0">
                <a:effectLst/>
                <a:latin typeface="AdvOTdd63dae3"/>
              </a:rPr>
              <a:t>To investigate the in</a:t>
            </a:r>
            <a:r>
              <a:rPr lang="en-US" sz="1200" dirty="0">
                <a:effectLst/>
                <a:latin typeface="AdvOTdd63dae3+fb"/>
              </a:rPr>
              <a:t>fl</a:t>
            </a:r>
            <a:r>
              <a:rPr lang="en-US" sz="1200" dirty="0">
                <a:effectLst/>
                <a:latin typeface="AdvOTdd63dae3"/>
              </a:rPr>
              <a:t>uence of each modality on the learned representation, we devised a mechanism to infer modality-speci</a:t>
            </a:r>
            <a:r>
              <a:rPr lang="en-US" sz="1200" dirty="0">
                <a:effectLst/>
                <a:latin typeface="AdvOTdd63dae3+fb"/>
              </a:rPr>
              <a:t>fi</a:t>
            </a:r>
            <a:r>
              <a:rPr lang="en-US" sz="1200" dirty="0">
                <a:effectLst/>
                <a:latin typeface="AdvOTdd63dae3"/>
              </a:rPr>
              <a:t>c scores (Methods TCR-Contribution). These contribution scores range from complete RNA dominance at 0% to only TCR information at 100% (Fig. </a:t>
            </a:r>
            <a:r>
              <a:rPr lang="en-US" sz="1200" dirty="0">
                <a:solidFill>
                  <a:srgbClr val="007ACC"/>
                </a:solidFill>
                <a:effectLst/>
                <a:latin typeface="AdvOTdd63dae3"/>
              </a:rPr>
              <a:t>2</a:t>
            </a:r>
            <a:r>
              <a:rPr lang="en-US" sz="1200" dirty="0">
                <a:effectLst/>
                <a:latin typeface="AdvOTdd63dae3"/>
              </a:rPr>
              <a:t>c) and represent the respective similarity between </a:t>
            </a:r>
            <a:r>
              <a:rPr lang="en-US" sz="1200" dirty="0" err="1">
                <a:effectLst/>
                <a:latin typeface="AdvOT3d287b35.B"/>
              </a:rPr>
              <a:t>z</a:t>
            </a:r>
            <a:r>
              <a:rPr lang="en-US" sz="500" dirty="0" err="1">
                <a:effectLst/>
                <a:latin typeface="AdvOTcc1f6510.I"/>
              </a:rPr>
              <a:t>i</a:t>
            </a:r>
            <a:r>
              <a:rPr lang="en-US" sz="500" dirty="0" err="1">
                <a:effectLst/>
                <a:latin typeface="AdvOTdd63dae3"/>
              </a:rPr>
              <a:t>RNA</a:t>
            </a:r>
            <a:r>
              <a:rPr lang="en-US" sz="500" dirty="0">
                <a:effectLst/>
                <a:latin typeface="AdvOTdd63dae3"/>
              </a:rPr>
              <a:t> </a:t>
            </a:r>
            <a:r>
              <a:rPr lang="en-US" sz="1200" dirty="0">
                <a:effectLst/>
                <a:latin typeface="AdvOTdd63dae3"/>
              </a:rPr>
              <a:t>and </a:t>
            </a:r>
            <a:r>
              <a:rPr lang="en-US" sz="1200" dirty="0" err="1">
                <a:effectLst/>
                <a:latin typeface="AdvOT3d287b35.B"/>
              </a:rPr>
              <a:t>z</a:t>
            </a:r>
            <a:r>
              <a:rPr lang="en-US" sz="500" dirty="0" err="1">
                <a:effectLst/>
                <a:latin typeface="AdvOTcc1f6510.I"/>
              </a:rPr>
              <a:t>i</a:t>
            </a:r>
            <a:r>
              <a:rPr lang="en-US" sz="500" dirty="0" err="1">
                <a:effectLst/>
                <a:latin typeface="AdvOTdd63dae3"/>
              </a:rPr>
              <a:t>TCR</a:t>
            </a:r>
            <a:r>
              <a:rPr lang="en-US" sz="500" dirty="0">
                <a:effectLst/>
                <a:latin typeface="AdvOTdd63dae3"/>
              </a:rPr>
              <a:t> </a:t>
            </a:r>
            <a:r>
              <a:rPr lang="en-US" sz="1200" dirty="0">
                <a:effectLst/>
                <a:latin typeface="AdvOTdd63dae3"/>
              </a:rPr>
              <a:t>to </a:t>
            </a:r>
            <a:r>
              <a:rPr lang="en-US" sz="1200" dirty="0" err="1">
                <a:effectLst/>
                <a:latin typeface="AdvOT3d287b35.B"/>
              </a:rPr>
              <a:t>z</a:t>
            </a:r>
            <a:r>
              <a:rPr lang="en-US" sz="500" dirty="0" err="1">
                <a:effectLst/>
                <a:latin typeface="AdvOTcc1f6510.I"/>
              </a:rPr>
              <a:t>i</a:t>
            </a:r>
            <a:r>
              <a:rPr lang="en-US" sz="500" dirty="0" err="1">
                <a:effectLst/>
                <a:latin typeface="AdvOTdd63dae3"/>
              </a:rPr>
              <a:t>joint</a:t>
            </a:r>
            <a:r>
              <a:rPr lang="en-US" sz="1200" dirty="0">
                <a:effectLst/>
                <a:latin typeface="AdvOTdd63dae3"/>
              </a:rPr>
              <a:t>. The four highest average contributions of the TCR sequences were observed in the </a:t>
            </a:r>
            <a:r>
              <a:rPr lang="en-US" sz="1200" dirty="0" err="1">
                <a:effectLst/>
                <a:latin typeface="AdvOTdd63dae3"/>
              </a:rPr>
              <a:t>pMHCs</a:t>
            </a:r>
            <a:r>
              <a:rPr lang="en-US" sz="1200" dirty="0">
                <a:effectLst/>
                <a:latin typeface="AdvOTdd63dae3"/>
              </a:rPr>
              <a:t> mentioned above: GILGFVFTL (55.4%), GLCTLVAML (54.8%), IVTDFSVIK (53.0%), and ELAGIGILTV (51.8%). This indicates that the model prioritized TCR information for these cells compared to the cells of the remaining dataset (Fig. </a:t>
            </a:r>
            <a:r>
              <a:rPr lang="en-US" sz="1200" dirty="0">
                <a:solidFill>
                  <a:srgbClr val="007ACC"/>
                </a:solidFill>
                <a:effectLst/>
                <a:latin typeface="AdvOTdd63dae3"/>
              </a:rPr>
              <a:t>2</a:t>
            </a:r>
            <a:r>
              <a:rPr lang="en-US" sz="1200" dirty="0">
                <a:effectLst/>
                <a:latin typeface="AdvOTdd63dae3"/>
              </a:rPr>
              <a:t>d) </a:t>
            </a:r>
            <a:endParaRPr lang="en-US" sz="1000" dirty="0"/>
          </a:p>
          <a:p>
            <a:endParaRPr lang="en-US" sz="1200" dirty="0"/>
          </a:p>
          <a:p>
            <a:r>
              <a:rPr lang="en-US" sz="1200" dirty="0">
                <a:effectLst/>
                <a:latin typeface="AdvOTdd63dae3"/>
              </a:rPr>
              <a:t>This is </a:t>
            </a:r>
            <a:r>
              <a:rPr lang="en-US" sz="1200" dirty="0" err="1">
                <a:effectLst/>
                <a:latin typeface="AdvOTdd63dae3"/>
              </a:rPr>
              <a:t>cor</a:t>
            </a:r>
            <a:r>
              <a:rPr lang="en-US" sz="1200" dirty="0">
                <a:effectLst/>
                <a:latin typeface="AdvOTdd63dae3"/>
              </a:rPr>
              <a:t>- </a:t>
            </a:r>
            <a:r>
              <a:rPr lang="en-US" sz="1200" dirty="0" err="1">
                <a:effectLst/>
                <a:latin typeface="AdvOTdd63dae3"/>
              </a:rPr>
              <a:t>roborated</a:t>
            </a:r>
            <a:r>
              <a:rPr lang="en-US" sz="1200" dirty="0">
                <a:effectLst/>
                <a:latin typeface="AdvOTdd63dae3"/>
              </a:rPr>
              <a:t> with TCR similarity estimated by the well-established </a:t>
            </a:r>
            <a:r>
              <a:rPr lang="en-US" sz="1200" dirty="0" err="1">
                <a:effectLst/>
                <a:latin typeface="AdvOTdd63dae3"/>
              </a:rPr>
              <a:t>TCRdist</a:t>
            </a:r>
            <a:r>
              <a:rPr lang="en-US" sz="1200" dirty="0">
                <a:effectLst/>
                <a:latin typeface="AdvOTdd63dae3"/>
              </a:rPr>
              <a:t> method</a:t>
            </a:r>
            <a:r>
              <a:rPr lang="en-US" sz="1200" dirty="0">
                <a:solidFill>
                  <a:srgbClr val="007ACC"/>
                </a:solidFill>
                <a:effectLst/>
                <a:latin typeface="AdvOTdd63dae3"/>
              </a:rPr>
              <a:t>19</a:t>
            </a:r>
            <a:r>
              <a:rPr lang="en-US" sz="1200" dirty="0">
                <a:effectLst/>
                <a:latin typeface="AdvOTdd63dae3"/>
              </a:rPr>
              <a:t>, which also indicated an elevated TCR sequence similarity for speci</a:t>
            </a:r>
            <a:r>
              <a:rPr lang="en-US" sz="1200" dirty="0">
                <a:effectLst/>
                <a:latin typeface="AdvOTdd63dae3+fb"/>
              </a:rPr>
              <a:t>fi</a:t>
            </a:r>
            <a:r>
              <a:rPr lang="en-US" sz="1200" dirty="0">
                <a:effectLst/>
                <a:latin typeface="AdvOTdd63dae3"/>
              </a:rPr>
              <a:t>city groups of high TCR-contribution, with RAKFKQLL as the only outlier (Fig. </a:t>
            </a:r>
            <a:r>
              <a:rPr lang="en-US" sz="1200" dirty="0">
                <a:solidFill>
                  <a:srgbClr val="007ACC"/>
                </a:solidFill>
                <a:effectLst/>
                <a:latin typeface="AdvOTdd63dae3"/>
              </a:rPr>
              <a:t>2</a:t>
            </a:r>
            <a:r>
              <a:rPr lang="en-US" sz="1200" dirty="0">
                <a:effectLst/>
                <a:latin typeface="AdvOTdd63dae3"/>
              </a:rPr>
              <a:t>e). Further, the average TCR- contribution per speci</a:t>
            </a:r>
            <a:r>
              <a:rPr lang="en-US" sz="1200" dirty="0">
                <a:effectLst/>
                <a:latin typeface="AdvOTdd63dae3+fb"/>
              </a:rPr>
              <a:t>fi</a:t>
            </a:r>
            <a:r>
              <a:rPr lang="en-US" sz="1200" dirty="0">
                <a:effectLst/>
                <a:latin typeface="AdvOTdd63dae3"/>
              </a:rPr>
              <a:t>city and the TCR similarity show a positive </a:t>
            </a:r>
            <a:endParaRPr lang="en-US" sz="1000" dirty="0"/>
          </a:p>
          <a:p>
            <a:r>
              <a:rPr lang="en-US" sz="1200" dirty="0">
                <a:effectLst/>
                <a:latin typeface="AdvOTdd63dae3"/>
              </a:rPr>
              <a:t>Pearson correlation of 0.64 (Fig. </a:t>
            </a:r>
            <a:r>
              <a:rPr lang="en-US" sz="1200" dirty="0">
                <a:solidFill>
                  <a:srgbClr val="007ACC"/>
                </a:solidFill>
                <a:effectLst/>
                <a:latin typeface="AdvOTdd63dae3"/>
              </a:rPr>
              <a:t>2</a:t>
            </a:r>
            <a:r>
              <a:rPr lang="en-US" sz="1200" dirty="0">
                <a:effectLst/>
                <a:latin typeface="AdvOTdd63dae3"/>
              </a:rPr>
              <a:t>f).</a:t>
            </a:r>
            <a:br>
              <a:rPr lang="en-US" sz="1200" dirty="0">
                <a:effectLst/>
                <a:latin typeface="AdvOTdd63dae3"/>
              </a:rPr>
            </a:br>
            <a:endParaRPr lang="en-US" sz="1000" dirty="0"/>
          </a:p>
          <a:p>
            <a:r>
              <a:rPr lang="en-US" sz="1200" dirty="0">
                <a:effectLst/>
                <a:latin typeface="AdvOTdd63dae3"/>
              </a:rPr>
              <a:t>Overall, these results indicate that </a:t>
            </a:r>
            <a:r>
              <a:rPr lang="en-US" sz="1200" dirty="0" err="1">
                <a:effectLst/>
                <a:latin typeface="AdvOTdd63dae3"/>
              </a:rPr>
              <a:t>mvTCR</a:t>
            </a:r>
            <a:r>
              <a:rPr lang="en-US" sz="1200" dirty="0">
                <a:effectLst/>
                <a:latin typeface="AdvOTdd63dae3"/>
              </a:rPr>
              <a:t> complements its joint embedding with information from both transcriptome and TCR sequences, leading to a more holistic cell representation capturing phenotype and functionality at the same time. </a:t>
            </a:r>
            <a:endParaRPr lang="en-US" sz="1000" dirty="0"/>
          </a:p>
          <a:p>
            <a:endParaRPr lang="en-US" sz="1200" dirty="0"/>
          </a:p>
          <a:p>
            <a:endParaRPr lang="en-US" dirty="0"/>
          </a:p>
        </p:txBody>
      </p:sp>
      <p:sp>
        <p:nvSpPr>
          <p:cNvPr id="4" name="Slide Number Placeholder 3">
            <a:extLst>
              <a:ext uri="{FF2B5EF4-FFF2-40B4-BE49-F238E27FC236}">
                <a16:creationId xmlns:a16="http://schemas.microsoft.com/office/drawing/2014/main" id="{FC615DDA-D965-2D98-3A81-11CE340C4CB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78277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75A16-0733-8A53-5ACD-D12EEC821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87BC0-221E-07BB-FCAC-1DD63F306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C73CD-D223-20F3-0716-186DBF4197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C558401E-4913-CC93-E997-DF28C4C68AE4}"/>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600237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NEXT STEP: identify the DEG of clusters which depend both on speci</a:t>
            </a:r>
            <a:r>
              <a:rPr lang="en-US" sz="1200" b="1" dirty="0">
                <a:effectLst/>
                <a:latin typeface="AdvOTdd63dae3+fb"/>
              </a:rPr>
              <a:t>fi</a:t>
            </a:r>
            <a:r>
              <a:rPr lang="en-US" sz="1200" b="1" dirty="0">
                <a:effectLst/>
                <a:latin typeface="AdvOTdd63dae3"/>
              </a:rPr>
              <a:t>city and transcriptional signatures</a:t>
            </a:r>
            <a:endParaRPr lang="en-US" b="1"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13725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27892-BDBD-3F56-67FB-D3D67691A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CED06-6E65-0738-80A8-30BEA0A33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A30FC-E40C-A145-2322-0B007471C2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NEXT STEP: identify the DEG of clusters which depend both on speci</a:t>
            </a:r>
            <a:r>
              <a:rPr lang="en-US" sz="1200" b="1" dirty="0">
                <a:effectLst/>
                <a:latin typeface="AdvOTdd63dae3+fb"/>
              </a:rPr>
              <a:t>fi</a:t>
            </a:r>
            <a:r>
              <a:rPr lang="en-US" sz="1200" b="1" dirty="0">
                <a:effectLst/>
                <a:latin typeface="AdvOTdd63dae3"/>
              </a:rPr>
              <a:t>city and transcriptional signatures</a:t>
            </a:r>
            <a:endParaRPr lang="en-US" b="1" i="0" u="none" strike="noStrike" dirty="0">
              <a:solidFill>
                <a:srgbClr val="2A2A2A"/>
              </a:solidFill>
              <a:effectLst/>
              <a:latin typeface="Merriweather" pitchFamily="2" charset="77"/>
            </a:endParaRPr>
          </a:p>
        </p:txBody>
      </p:sp>
      <p:sp>
        <p:nvSpPr>
          <p:cNvPr id="4" name="Slide Number Placeholder 3">
            <a:extLst>
              <a:ext uri="{FF2B5EF4-FFF2-40B4-BE49-F238E27FC236}">
                <a16:creationId xmlns:a16="http://schemas.microsoft.com/office/drawing/2014/main" id="{12F8E9CE-EE07-D5A2-8E5B-88AF8E24547F}"/>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77456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8/31/24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8/31/24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9-3-2024</a:t>
            </a:r>
          </a:p>
          <a:p>
            <a:r>
              <a:rPr lang="en-US" dirty="0"/>
              <a:t>Ty Bottorff</a:t>
            </a:r>
          </a:p>
        </p:txBody>
      </p:sp>
      <p:pic>
        <p:nvPicPr>
          <p:cNvPr id="4" name="Picture 3">
            <a:extLst>
              <a:ext uri="{FF2B5EF4-FFF2-40B4-BE49-F238E27FC236}">
                <a16:creationId xmlns:a16="http://schemas.microsoft.com/office/drawing/2014/main" id="{050EE525-B54A-B9D1-DC13-73CF0535DA08}"/>
              </a:ext>
            </a:extLst>
          </p:cNvPr>
          <p:cNvPicPr>
            <a:picLocks noChangeAspect="1"/>
          </p:cNvPicPr>
          <p:nvPr/>
        </p:nvPicPr>
        <p:blipFill>
          <a:blip r:embed="rId3"/>
          <a:stretch>
            <a:fillRect/>
          </a:stretch>
        </p:blipFill>
        <p:spPr>
          <a:xfrm>
            <a:off x="4156824" y="0"/>
            <a:ext cx="7806581" cy="6857372"/>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AAD4-A154-FA77-4C44-D60A99BED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112B3-B1D6-BD82-339E-4A11D5833570}"/>
              </a:ext>
            </a:extLst>
          </p:cNvPr>
          <p:cNvSpPr>
            <a:spLocks noGrp="1"/>
          </p:cNvSpPr>
          <p:nvPr>
            <p:ph type="title"/>
          </p:nvPr>
        </p:nvSpPr>
        <p:spPr/>
        <p:txBody>
          <a:bodyPr/>
          <a:lstStyle/>
          <a:p>
            <a:r>
              <a:rPr lang="en-US" dirty="0" err="1"/>
              <a:t>mvTCR</a:t>
            </a:r>
            <a:r>
              <a:rPr lang="en-US" dirty="0"/>
              <a:t> captures antigen-specificity</a:t>
            </a:r>
          </a:p>
        </p:txBody>
      </p:sp>
      <p:pic>
        <p:nvPicPr>
          <p:cNvPr id="3" name="Picture 2">
            <a:extLst>
              <a:ext uri="{FF2B5EF4-FFF2-40B4-BE49-F238E27FC236}">
                <a16:creationId xmlns:a16="http://schemas.microsoft.com/office/drawing/2014/main" id="{4FC4ABDC-C0D8-8517-54E8-2BD64EE70660}"/>
              </a:ext>
            </a:extLst>
          </p:cNvPr>
          <p:cNvPicPr>
            <a:picLocks noChangeAspect="1"/>
          </p:cNvPicPr>
          <p:nvPr/>
        </p:nvPicPr>
        <p:blipFill>
          <a:blip r:embed="rId3"/>
          <a:stretch>
            <a:fillRect/>
          </a:stretch>
        </p:blipFill>
        <p:spPr>
          <a:xfrm>
            <a:off x="319143" y="1804559"/>
            <a:ext cx="11448314" cy="3279069"/>
          </a:xfrm>
          <a:prstGeom prst="rect">
            <a:avLst/>
          </a:prstGeom>
        </p:spPr>
      </p:pic>
      <p:sp>
        <p:nvSpPr>
          <p:cNvPr id="5" name="TextBox 4">
            <a:extLst>
              <a:ext uri="{FF2B5EF4-FFF2-40B4-BE49-F238E27FC236}">
                <a16:creationId xmlns:a16="http://schemas.microsoft.com/office/drawing/2014/main" id="{FCC5AE3F-4EA6-BF10-0677-EE7A38BE1BDA}"/>
              </a:ext>
            </a:extLst>
          </p:cNvPr>
          <p:cNvSpPr txBox="1"/>
          <p:nvPr/>
        </p:nvSpPr>
        <p:spPr>
          <a:xfrm>
            <a:off x="707572" y="5497285"/>
            <a:ext cx="11059885" cy="646331"/>
          </a:xfrm>
          <a:prstGeom prst="rect">
            <a:avLst/>
          </a:prstGeom>
          <a:noFill/>
        </p:spPr>
        <p:txBody>
          <a:bodyPr wrap="square">
            <a:spAutoFit/>
          </a:bodyPr>
          <a:lstStyle/>
          <a:p>
            <a:r>
              <a:rPr lang="en-US" b="1" i="0" u="none" strike="noStrike" dirty="0">
                <a:solidFill>
                  <a:srgbClr val="222222"/>
                </a:solidFill>
                <a:effectLst/>
                <a:latin typeface="Harding"/>
              </a:rPr>
              <a:t>a</a:t>
            </a:r>
            <a:r>
              <a:rPr lang="en-US" b="0" i="0" u="none" strike="noStrike" dirty="0">
                <a:solidFill>
                  <a:srgbClr val="222222"/>
                </a:solidFill>
                <a:effectLst/>
                <a:latin typeface="Harding"/>
              </a:rPr>
              <a:t> Predictions of antigen specificity were made on the 10x Genomics dataset for all donors (10x Full), donors 1-4 separately (D1-D4), and the </a:t>
            </a:r>
            <a:r>
              <a:rPr lang="en-US" b="0" i="0" u="none" strike="noStrike" dirty="0" err="1">
                <a:solidFill>
                  <a:srgbClr val="222222"/>
                </a:solidFill>
                <a:effectLst/>
                <a:latin typeface="Harding"/>
              </a:rPr>
              <a:t>Minervina</a:t>
            </a:r>
            <a:r>
              <a:rPr lang="en-US" b="0" i="0" u="none" strike="noStrike" dirty="0">
                <a:solidFill>
                  <a:srgbClr val="222222"/>
                </a:solidFill>
                <a:effectLst/>
                <a:latin typeface="Harding"/>
              </a:rPr>
              <a:t> dataset. Each score represents the average over five random splits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5). </a:t>
            </a:r>
            <a:endParaRPr lang="en-US" dirty="0"/>
          </a:p>
        </p:txBody>
      </p:sp>
    </p:spTree>
    <p:extLst>
      <p:ext uri="{BB962C8B-B14F-4D97-AF65-F5344CB8AC3E}">
        <p14:creationId xmlns:p14="http://schemas.microsoft.com/office/powerpoint/2010/main" val="90379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CBA5-F65D-F5F7-B578-CFA1F1F24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0C30E-DD85-9A89-CFEE-D2D3DEEB4D1F}"/>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4846475C-8AAE-4BCC-5F72-CD7D3BF6262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538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1721-865B-515B-B4C7-CA9634593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C07C-FC73-F247-D7AD-F698527C041D}"/>
              </a:ext>
            </a:extLst>
          </p:cNvPr>
          <p:cNvSpPr>
            <a:spLocks noGrp="1"/>
          </p:cNvSpPr>
          <p:nvPr>
            <p:ph type="title"/>
          </p:nvPr>
        </p:nvSpPr>
        <p:spPr/>
        <p:txBody>
          <a:bodyPr/>
          <a:lstStyle/>
          <a:p>
            <a:r>
              <a:rPr lang="en-US" dirty="0"/>
              <a:t>Previous methods</a:t>
            </a:r>
          </a:p>
        </p:txBody>
      </p:sp>
      <p:sp>
        <p:nvSpPr>
          <p:cNvPr id="3" name="Content Placeholder 2">
            <a:extLst>
              <a:ext uri="{FF2B5EF4-FFF2-40B4-BE49-F238E27FC236}">
                <a16:creationId xmlns:a16="http://schemas.microsoft.com/office/drawing/2014/main" id="{5AB8E421-75D1-2A0E-3AF6-2E5E50DCF8DF}"/>
              </a:ext>
            </a:extLst>
          </p:cNvPr>
          <p:cNvSpPr>
            <a:spLocks noGrp="1"/>
          </p:cNvSpPr>
          <p:nvPr>
            <p:ph idx="1"/>
          </p:nvPr>
        </p:nvSpPr>
        <p:spPr/>
        <p:txBody>
          <a:bodyPr>
            <a:normAutofit/>
          </a:bodyPr>
          <a:lstStyle/>
          <a:p>
            <a:r>
              <a:rPr lang="en-US" sz="2400" dirty="0" err="1">
                <a:effectLst/>
                <a:latin typeface="AdvOTdd63dae3"/>
              </a:rPr>
              <a:t>Scirpy</a:t>
            </a:r>
            <a:r>
              <a:rPr lang="en-US" sz="2400" dirty="0">
                <a:effectLst/>
                <a:latin typeface="AdvOTdd63dae3"/>
              </a:rPr>
              <a:t>, </a:t>
            </a:r>
            <a:r>
              <a:rPr lang="en-US" sz="2400" dirty="0" err="1">
                <a:effectLst/>
                <a:latin typeface="AdvOTdd63dae3"/>
              </a:rPr>
              <a:t>scRepertoire</a:t>
            </a:r>
            <a:r>
              <a:rPr lang="en-US" sz="2400" dirty="0">
                <a:effectLst/>
                <a:latin typeface="AdvOTdd63dae3"/>
              </a:rPr>
              <a:t>: interlinked unimodal analyses</a:t>
            </a:r>
          </a:p>
          <a:p>
            <a:r>
              <a:rPr lang="en-US" sz="2400" dirty="0" err="1">
                <a:effectLst/>
                <a:latin typeface="AdvOTdd63dae3"/>
              </a:rPr>
              <a:t>CoNGA</a:t>
            </a:r>
            <a:r>
              <a:rPr lang="en-US" sz="2400" dirty="0">
                <a:effectLst/>
                <a:latin typeface="AdvOTdd63dae3"/>
              </a:rPr>
              <a:t>: detect correlations between TCR sequences and transcriptome</a:t>
            </a:r>
          </a:p>
          <a:p>
            <a:r>
              <a:rPr lang="en-US" sz="2400" dirty="0" err="1">
                <a:latin typeface="AdvOTdd63dae3"/>
              </a:rPr>
              <a:t>tessa</a:t>
            </a:r>
            <a:r>
              <a:rPr lang="en-US" sz="2400" dirty="0">
                <a:latin typeface="AdvOTdd63dae3"/>
              </a:rPr>
              <a:t>: correlate modalities and cluster T cell clones by specificity</a:t>
            </a:r>
          </a:p>
          <a:p>
            <a:endParaRPr lang="en-US" sz="2400" dirty="0">
              <a:effectLst/>
              <a:latin typeface="AdvOTdd63dae3"/>
            </a:endParaRPr>
          </a:p>
          <a:p>
            <a:r>
              <a:rPr lang="en-US" sz="2400" dirty="0">
                <a:latin typeface="AdvOTdd63dae3"/>
              </a:rPr>
              <a:t>Gap in methods: no integrated representation for downstream analyses, scaled only to small-size datasets, only clonotype-level approaches</a:t>
            </a:r>
            <a:endParaRPr lang="en-US" sz="2400" dirty="0">
              <a:effectLst/>
              <a:latin typeface="AdvOTdd63dae3"/>
            </a:endParaRPr>
          </a:p>
        </p:txBody>
      </p:sp>
    </p:spTree>
    <p:extLst>
      <p:ext uri="{BB962C8B-B14F-4D97-AF65-F5344CB8AC3E}">
        <p14:creationId xmlns:p14="http://schemas.microsoft.com/office/powerpoint/2010/main" val="428381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76AE-26CF-1784-AB5B-389A8305D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AE301-1D1C-7C69-8D3F-86DEB430096D}"/>
              </a:ext>
            </a:extLst>
          </p:cNvPr>
          <p:cNvSpPr>
            <a:spLocks noGrp="1"/>
          </p:cNvSpPr>
          <p:nvPr>
            <p:ph type="title"/>
          </p:nvPr>
        </p:nvSpPr>
        <p:spPr/>
        <p:txBody>
          <a:bodyPr/>
          <a:lstStyle/>
          <a:p>
            <a:r>
              <a:rPr lang="en-US" dirty="0"/>
              <a:t>Methods</a:t>
            </a:r>
          </a:p>
        </p:txBody>
      </p:sp>
      <p:pic>
        <p:nvPicPr>
          <p:cNvPr id="4" name="Picture 3">
            <a:extLst>
              <a:ext uri="{FF2B5EF4-FFF2-40B4-BE49-F238E27FC236}">
                <a16:creationId xmlns:a16="http://schemas.microsoft.com/office/drawing/2014/main" id="{D1C09FBD-865F-60CB-F0C4-3A9B0822C334}"/>
              </a:ext>
            </a:extLst>
          </p:cNvPr>
          <p:cNvPicPr>
            <a:picLocks noChangeAspect="1"/>
          </p:cNvPicPr>
          <p:nvPr/>
        </p:nvPicPr>
        <p:blipFill>
          <a:blip r:embed="rId3"/>
          <a:stretch>
            <a:fillRect/>
          </a:stretch>
        </p:blipFill>
        <p:spPr>
          <a:xfrm>
            <a:off x="2781612" y="1246128"/>
            <a:ext cx="4255552" cy="1619369"/>
          </a:xfrm>
          <a:prstGeom prst="rect">
            <a:avLst/>
          </a:prstGeom>
        </p:spPr>
      </p:pic>
      <p:pic>
        <p:nvPicPr>
          <p:cNvPr id="5" name="Picture 4">
            <a:extLst>
              <a:ext uri="{FF2B5EF4-FFF2-40B4-BE49-F238E27FC236}">
                <a16:creationId xmlns:a16="http://schemas.microsoft.com/office/drawing/2014/main" id="{11E19C00-EEDE-4B87-607D-0E9A2256B13E}"/>
              </a:ext>
            </a:extLst>
          </p:cNvPr>
          <p:cNvPicPr>
            <a:picLocks noChangeAspect="1"/>
          </p:cNvPicPr>
          <p:nvPr/>
        </p:nvPicPr>
        <p:blipFill>
          <a:blip r:embed="rId4"/>
          <a:stretch>
            <a:fillRect/>
          </a:stretch>
        </p:blipFill>
        <p:spPr>
          <a:xfrm>
            <a:off x="2731008" y="3036499"/>
            <a:ext cx="4356761" cy="3821501"/>
          </a:xfrm>
          <a:prstGeom prst="rect">
            <a:avLst/>
          </a:prstGeom>
        </p:spPr>
      </p:pic>
      <p:pic>
        <p:nvPicPr>
          <p:cNvPr id="6" name="Picture 5">
            <a:extLst>
              <a:ext uri="{FF2B5EF4-FFF2-40B4-BE49-F238E27FC236}">
                <a16:creationId xmlns:a16="http://schemas.microsoft.com/office/drawing/2014/main" id="{6467FAF1-DD6B-33B7-59DE-759092F1FAAD}"/>
              </a:ext>
            </a:extLst>
          </p:cNvPr>
          <p:cNvPicPr>
            <a:picLocks noChangeAspect="1"/>
          </p:cNvPicPr>
          <p:nvPr/>
        </p:nvPicPr>
        <p:blipFill>
          <a:blip r:embed="rId5"/>
          <a:stretch>
            <a:fillRect/>
          </a:stretch>
        </p:blipFill>
        <p:spPr>
          <a:xfrm>
            <a:off x="7087769" y="1186284"/>
            <a:ext cx="4109613" cy="1850215"/>
          </a:xfrm>
          <a:prstGeom prst="rect">
            <a:avLst/>
          </a:prstGeom>
        </p:spPr>
      </p:pic>
      <p:pic>
        <p:nvPicPr>
          <p:cNvPr id="7" name="Picture 6">
            <a:extLst>
              <a:ext uri="{FF2B5EF4-FFF2-40B4-BE49-F238E27FC236}">
                <a16:creationId xmlns:a16="http://schemas.microsoft.com/office/drawing/2014/main" id="{2FFAE653-1EF2-3D3C-538B-D26A8E03385F}"/>
              </a:ext>
            </a:extLst>
          </p:cNvPr>
          <p:cNvPicPr>
            <a:picLocks noChangeAspect="1"/>
          </p:cNvPicPr>
          <p:nvPr/>
        </p:nvPicPr>
        <p:blipFill>
          <a:blip r:embed="rId6"/>
          <a:stretch>
            <a:fillRect/>
          </a:stretch>
        </p:blipFill>
        <p:spPr>
          <a:xfrm>
            <a:off x="7037164" y="3200691"/>
            <a:ext cx="4070399" cy="2979794"/>
          </a:xfrm>
          <a:prstGeom prst="rect">
            <a:avLst/>
          </a:prstGeom>
        </p:spPr>
      </p:pic>
    </p:spTree>
    <p:extLst>
      <p:ext uri="{BB962C8B-B14F-4D97-AF65-F5344CB8AC3E}">
        <p14:creationId xmlns:p14="http://schemas.microsoft.com/office/powerpoint/2010/main" val="149529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BEA79-0FB8-6916-CDCB-B0F02F70A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286E1-9F79-B866-7B4F-4B99A77CBE90}"/>
              </a:ext>
            </a:extLst>
          </p:cNvPr>
          <p:cNvSpPr>
            <a:spLocks noGrp="1"/>
          </p:cNvSpPr>
          <p:nvPr>
            <p:ph type="title"/>
          </p:nvPr>
        </p:nvSpPr>
        <p:spPr/>
        <p:txBody>
          <a:bodyPr/>
          <a:lstStyle/>
          <a:p>
            <a:r>
              <a:rPr lang="en-US" dirty="0"/>
              <a:t>Methods</a:t>
            </a:r>
          </a:p>
        </p:txBody>
      </p:sp>
      <p:pic>
        <p:nvPicPr>
          <p:cNvPr id="3" name="Picture 2">
            <a:extLst>
              <a:ext uri="{FF2B5EF4-FFF2-40B4-BE49-F238E27FC236}">
                <a16:creationId xmlns:a16="http://schemas.microsoft.com/office/drawing/2014/main" id="{DEAEE1E1-9A6F-0E8D-63C6-86D7B3F74014}"/>
              </a:ext>
            </a:extLst>
          </p:cNvPr>
          <p:cNvPicPr>
            <a:picLocks noChangeAspect="1"/>
          </p:cNvPicPr>
          <p:nvPr/>
        </p:nvPicPr>
        <p:blipFill>
          <a:blip r:embed="rId3"/>
          <a:stretch>
            <a:fillRect/>
          </a:stretch>
        </p:blipFill>
        <p:spPr>
          <a:xfrm>
            <a:off x="241171" y="1328946"/>
            <a:ext cx="3870960" cy="1636411"/>
          </a:xfrm>
          <a:prstGeom prst="rect">
            <a:avLst/>
          </a:prstGeom>
        </p:spPr>
      </p:pic>
      <p:pic>
        <p:nvPicPr>
          <p:cNvPr id="8" name="Picture 7">
            <a:extLst>
              <a:ext uri="{FF2B5EF4-FFF2-40B4-BE49-F238E27FC236}">
                <a16:creationId xmlns:a16="http://schemas.microsoft.com/office/drawing/2014/main" id="{8C5F1117-6288-A979-5811-31ECF27B0173}"/>
              </a:ext>
            </a:extLst>
          </p:cNvPr>
          <p:cNvPicPr>
            <a:picLocks noChangeAspect="1"/>
          </p:cNvPicPr>
          <p:nvPr/>
        </p:nvPicPr>
        <p:blipFill>
          <a:blip r:embed="rId4"/>
          <a:stretch>
            <a:fillRect/>
          </a:stretch>
        </p:blipFill>
        <p:spPr>
          <a:xfrm>
            <a:off x="192164" y="3035808"/>
            <a:ext cx="3968974" cy="3822192"/>
          </a:xfrm>
          <a:prstGeom prst="rect">
            <a:avLst/>
          </a:prstGeom>
        </p:spPr>
      </p:pic>
      <p:pic>
        <p:nvPicPr>
          <p:cNvPr id="9" name="Picture 8">
            <a:extLst>
              <a:ext uri="{FF2B5EF4-FFF2-40B4-BE49-F238E27FC236}">
                <a16:creationId xmlns:a16="http://schemas.microsoft.com/office/drawing/2014/main" id="{33047A42-3EB3-9720-2675-DDB6E2AB6BBA}"/>
              </a:ext>
            </a:extLst>
          </p:cNvPr>
          <p:cNvPicPr>
            <a:picLocks noChangeAspect="1"/>
          </p:cNvPicPr>
          <p:nvPr/>
        </p:nvPicPr>
        <p:blipFill>
          <a:blip r:embed="rId5"/>
          <a:stretch>
            <a:fillRect/>
          </a:stretch>
        </p:blipFill>
        <p:spPr>
          <a:xfrm>
            <a:off x="4193671" y="1385269"/>
            <a:ext cx="3886200" cy="2268855"/>
          </a:xfrm>
          <a:prstGeom prst="rect">
            <a:avLst/>
          </a:prstGeom>
        </p:spPr>
      </p:pic>
    </p:spTree>
    <p:extLst>
      <p:ext uri="{BB962C8B-B14F-4D97-AF65-F5344CB8AC3E}">
        <p14:creationId xmlns:p14="http://schemas.microsoft.com/office/powerpoint/2010/main" val="274105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F21B3-63FE-A4BD-1870-A9919BCD4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08D6D-76A3-FE1E-4300-AF097FDD05BB}"/>
              </a:ext>
            </a:extLst>
          </p:cNvPr>
          <p:cNvSpPr>
            <a:spLocks noGrp="1"/>
          </p:cNvSpPr>
          <p:nvPr>
            <p:ph type="title"/>
          </p:nvPr>
        </p:nvSpPr>
        <p:spPr/>
        <p:txBody>
          <a:bodyPr/>
          <a:lstStyle/>
          <a:p>
            <a:r>
              <a:rPr lang="en-US" dirty="0" err="1"/>
              <a:t>mvTCR</a:t>
            </a:r>
            <a:r>
              <a:rPr lang="en-US" dirty="0"/>
              <a:t> can help distinguish T cells binding SARS-CoV-2 antigens from bystander cells</a:t>
            </a:r>
          </a:p>
        </p:txBody>
      </p:sp>
      <p:sp>
        <p:nvSpPr>
          <p:cNvPr id="6" name="Content Placeholder 5">
            <a:extLst>
              <a:ext uri="{FF2B5EF4-FFF2-40B4-BE49-F238E27FC236}">
                <a16:creationId xmlns:a16="http://schemas.microsoft.com/office/drawing/2014/main" id="{57034D90-6497-6548-01FF-0BE623AF322C}"/>
              </a:ext>
            </a:extLst>
          </p:cNvPr>
          <p:cNvSpPr>
            <a:spLocks noGrp="1"/>
          </p:cNvSpPr>
          <p:nvPr>
            <p:ph idx="1"/>
          </p:nvPr>
        </p:nvSpPr>
        <p:spPr/>
        <p:txBody>
          <a:bodyPr>
            <a:normAutofit/>
          </a:bodyPr>
          <a:lstStyle/>
          <a:p>
            <a:r>
              <a:rPr lang="en-US" sz="1800" dirty="0" err="1">
                <a:effectLst/>
                <a:latin typeface="AdvOTdd63dae3"/>
              </a:rPr>
              <a:t>mvTCR</a:t>
            </a:r>
            <a:r>
              <a:rPr lang="en-US" sz="1800" dirty="0">
                <a:effectLst/>
                <a:latin typeface="AdvOTdd63dae3"/>
              </a:rPr>
              <a:t> on Peripheral blood mononuclear cells (PBMCs) from 130 patients </a:t>
            </a:r>
            <a:r>
              <a:rPr lang="en-US" sz="1800" dirty="0" err="1">
                <a:effectLst/>
                <a:latin typeface="AdvOTdd63dae3"/>
              </a:rPr>
              <a:t>diag</a:t>
            </a:r>
            <a:r>
              <a:rPr lang="en-US" sz="1800" dirty="0">
                <a:effectLst/>
                <a:latin typeface="AdvOTdd63dae3"/>
              </a:rPr>
              <a:t>- nosed with SARS-CoV-2 virus with varying severities</a:t>
            </a:r>
          </a:p>
          <a:p>
            <a:r>
              <a:rPr lang="en-US" sz="1800" dirty="0">
                <a:effectLst/>
                <a:latin typeface="AdvOTdd63dae3"/>
              </a:rPr>
              <a:t>resulting </a:t>
            </a:r>
            <a:r>
              <a:rPr lang="en-US" sz="1800" dirty="0" err="1">
                <a:effectLst/>
                <a:latin typeface="AdvOTdd63dae3"/>
              </a:rPr>
              <a:t>mvTCR</a:t>
            </a:r>
            <a:r>
              <a:rPr lang="en-US" sz="1800" dirty="0">
                <a:effectLst/>
                <a:latin typeface="AdvOTdd63dae3"/>
              </a:rPr>
              <a:t> latent representation (Fig. </a:t>
            </a:r>
            <a:r>
              <a:rPr lang="en-US" sz="1800" dirty="0">
                <a:solidFill>
                  <a:srgbClr val="007ACC"/>
                </a:solidFill>
                <a:effectLst/>
                <a:latin typeface="AdvOTdd63dae3"/>
              </a:rPr>
              <a:t>4</a:t>
            </a:r>
            <a:r>
              <a:rPr lang="en-US" sz="1800" dirty="0">
                <a:effectLst/>
                <a:latin typeface="AdvOTdd63dae3"/>
              </a:rPr>
              <a:t>a) separated groups of CD8+ effector T cells that expressed a high interferon (IFN) response score</a:t>
            </a:r>
            <a:r>
              <a:rPr lang="en-US" sz="1800" dirty="0">
                <a:solidFill>
                  <a:srgbClr val="007ACC"/>
                </a:solidFill>
                <a:effectLst/>
                <a:latin typeface="AdvOTdd63dae3"/>
              </a:rPr>
              <a:t>38</a:t>
            </a:r>
            <a:r>
              <a:rPr lang="en-US" sz="1800" dirty="0">
                <a:effectLst/>
                <a:latin typeface="AdvOTdd63dae3"/>
              </a:rPr>
              <a:t>, which were captured by </a:t>
            </a:r>
            <a:r>
              <a:rPr lang="en-US" sz="1800" dirty="0">
                <a:effectLst/>
                <a:latin typeface="AdvOTdd63dae3+fb"/>
              </a:rPr>
              <a:t>fi</a:t>
            </a:r>
            <a:r>
              <a:rPr lang="en-US" sz="1800" dirty="0">
                <a:effectLst/>
                <a:latin typeface="AdvOTdd63dae3"/>
              </a:rPr>
              <a:t>ne-grained Leiden clustering (Fig. </a:t>
            </a:r>
            <a:r>
              <a:rPr lang="en-US" sz="1800" dirty="0">
                <a:solidFill>
                  <a:srgbClr val="007ACC"/>
                </a:solidFill>
                <a:effectLst/>
                <a:latin typeface="AdvOTdd63dae3"/>
              </a:rPr>
              <a:t>4</a:t>
            </a:r>
            <a:r>
              <a:rPr lang="en-US" sz="1800" dirty="0">
                <a:effectLst/>
                <a:latin typeface="AdvOTdd63dae3"/>
              </a:rPr>
              <a:t>b,c). </a:t>
            </a:r>
            <a:endParaRPr lang="en-US" sz="800" dirty="0"/>
          </a:p>
          <a:p>
            <a:r>
              <a:rPr lang="en-US" sz="1800" dirty="0" err="1">
                <a:effectLst/>
                <a:latin typeface="AdvOTdd63dae3"/>
              </a:rPr>
              <a:t>fter</a:t>
            </a:r>
            <a:r>
              <a:rPr lang="en-US" sz="1800" dirty="0">
                <a:effectLst/>
                <a:latin typeface="AdvOTdd63dae3"/>
              </a:rPr>
              <a:t> selecting these clusters of elevated IFN response scores (one-sided, unpaired </a:t>
            </a:r>
            <a:r>
              <a:rPr lang="en-US" sz="1800" dirty="0">
                <a:effectLst/>
                <a:latin typeface="AdvOTcc1f6510.I"/>
              </a:rPr>
              <a:t>t</a:t>
            </a:r>
            <a:r>
              <a:rPr lang="en-US" sz="1800" dirty="0">
                <a:effectLst/>
                <a:latin typeface="AdvOTdd63dae3"/>
              </a:rPr>
              <a:t>-test, </a:t>
            </a:r>
            <a:r>
              <a:rPr lang="en-US" sz="1800" dirty="0">
                <a:effectLst/>
                <a:latin typeface="AdvOTcc1f6510.I"/>
              </a:rPr>
              <a:t>p</a:t>
            </a:r>
            <a:r>
              <a:rPr lang="en-US" sz="1800" dirty="0">
                <a:effectLst/>
                <a:latin typeface="AdvOTdd63dae3"/>
              </a:rPr>
              <a:t>-values &lt; 0.001, Fig. </a:t>
            </a:r>
            <a:r>
              <a:rPr lang="en-US" sz="1800" dirty="0">
                <a:solidFill>
                  <a:srgbClr val="007ACC"/>
                </a:solidFill>
                <a:effectLst/>
                <a:latin typeface="AdvOTdd63dae3"/>
              </a:rPr>
              <a:t>4</a:t>
            </a:r>
            <a:r>
              <a:rPr lang="en-US" sz="1800" dirty="0">
                <a:effectLst/>
                <a:latin typeface="AdvOTdd63dae3"/>
              </a:rPr>
              <a:t>d, Supplementary Data 1), we observed that all 13 resulting clusters contained almost exclusively (99.1%) cells from donors with symptomatic SARS-CoV-2 infection (Fig. </a:t>
            </a:r>
            <a:r>
              <a:rPr lang="en-US" sz="1800" dirty="0">
                <a:solidFill>
                  <a:srgbClr val="007ACC"/>
                </a:solidFill>
                <a:effectLst/>
                <a:latin typeface="AdvOTdd63dae3"/>
              </a:rPr>
              <a:t>4</a:t>
            </a:r>
            <a:r>
              <a:rPr lang="en-US" sz="1800" dirty="0">
                <a:effectLst/>
                <a:latin typeface="AdvOTdd63dae3"/>
              </a:rPr>
              <a:t>e). </a:t>
            </a:r>
            <a:endParaRPr lang="en-US" sz="800" dirty="0"/>
          </a:p>
          <a:p>
            <a:endParaRPr lang="en-US" sz="1000" dirty="0"/>
          </a:p>
          <a:p>
            <a:r>
              <a:rPr lang="en-US" sz="1800" dirty="0">
                <a:effectLst/>
                <a:latin typeface="AdvOTdd63dae3"/>
              </a:rPr>
              <a:t>TCRs were queried to the </a:t>
            </a:r>
            <a:r>
              <a:rPr lang="en-US" sz="1800" dirty="0">
                <a:effectLst/>
                <a:latin typeface="AdvOTcc1f6510.I"/>
              </a:rPr>
              <a:t>Immune Epitope Database (IEDB)</a:t>
            </a:r>
            <a:r>
              <a:rPr lang="en-US" sz="1800" dirty="0">
                <a:solidFill>
                  <a:srgbClr val="007ACC"/>
                </a:solidFill>
                <a:effectLst/>
                <a:latin typeface="AdvOTdd63dae3"/>
              </a:rPr>
              <a:t>43</a:t>
            </a:r>
            <a:r>
              <a:rPr lang="en-US" sz="1800" dirty="0">
                <a:effectLst/>
                <a:latin typeface="AdvOTdd63dae3"/>
              </a:rPr>
              <a:t>, which revealed 1839 cells with possible cognate epitope matches (Methods Datasets), which were reduced to 1342 matches, when </a:t>
            </a:r>
            <a:r>
              <a:rPr lang="en-US" sz="1800" dirty="0">
                <a:effectLst/>
                <a:latin typeface="AdvOTdd63dae3+fb"/>
              </a:rPr>
              <a:t>fi</a:t>
            </a:r>
            <a:r>
              <a:rPr lang="en-US" sz="1800" dirty="0">
                <a:effectLst/>
                <a:latin typeface="AdvOTdd63dae3"/>
              </a:rPr>
              <a:t>ltering out epitopes that were not predicted to bind to the corresponding donors</a:t>
            </a:r>
            <a:r>
              <a:rPr lang="en-US" sz="1800" dirty="0">
                <a:effectLst/>
                <a:latin typeface="AdvOTdd63dae3+20"/>
              </a:rPr>
              <a:t>’ </a:t>
            </a:r>
            <a:r>
              <a:rPr lang="en-US" sz="1800" dirty="0">
                <a:effectLst/>
                <a:latin typeface="AdvOTdd63dae3"/>
              </a:rPr>
              <a:t>HLA-types (Supplementary Data 2) via </a:t>
            </a:r>
            <a:r>
              <a:rPr lang="en-US" sz="1800" dirty="0" err="1">
                <a:effectLst/>
                <a:latin typeface="AdvOTcc1f6510.I"/>
              </a:rPr>
              <a:t>MHCFlurry</a:t>
            </a:r>
            <a:r>
              <a:rPr lang="en-US" sz="1800" dirty="0">
                <a:effectLst/>
                <a:latin typeface="AdvOTcc1f6510.I"/>
              </a:rPr>
              <a:t> 2.0</a:t>
            </a:r>
            <a:r>
              <a:rPr lang="en-US" sz="1800" dirty="0">
                <a:solidFill>
                  <a:srgbClr val="007ACC"/>
                </a:solidFill>
                <a:effectLst/>
                <a:latin typeface="AdvOTdd63dae3"/>
              </a:rPr>
              <a:t>44 </a:t>
            </a:r>
            <a:r>
              <a:rPr lang="en-US" sz="1800" dirty="0">
                <a:effectLst/>
                <a:latin typeface="AdvOTdd63dae3"/>
              </a:rPr>
              <a:t>(Fig. </a:t>
            </a:r>
            <a:r>
              <a:rPr lang="en-US" sz="1800" dirty="0">
                <a:solidFill>
                  <a:srgbClr val="007ACC"/>
                </a:solidFill>
                <a:effectLst/>
                <a:latin typeface="AdvOTdd63dae3"/>
              </a:rPr>
              <a:t>4</a:t>
            </a:r>
            <a:r>
              <a:rPr lang="en-US" sz="1800" dirty="0">
                <a:effectLst/>
                <a:latin typeface="AdvOTdd63dae3"/>
              </a:rPr>
              <a:t>f, Supplementary Data 3). Based on this query, we identi</a:t>
            </a:r>
            <a:r>
              <a:rPr lang="en-US" sz="1800" dirty="0">
                <a:effectLst/>
                <a:latin typeface="AdvOTdd63dae3+fb"/>
              </a:rPr>
              <a:t>fi</a:t>
            </a:r>
            <a:r>
              <a:rPr lang="en-US" sz="1800" dirty="0">
                <a:effectLst/>
                <a:latin typeface="AdvOTdd63dae3"/>
              </a:rPr>
              <a:t>ed </a:t>
            </a:r>
            <a:r>
              <a:rPr lang="en-US" sz="1800" dirty="0">
                <a:effectLst/>
                <a:latin typeface="AdvOTdd63dae3+fb"/>
              </a:rPr>
              <a:t>fi</a:t>
            </a:r>
            <a:r>
              <a:rPr lang="en-US" sz="1800" dirty="0">
                <a:effectLst/>
                <a:latin typeface="AdvOTdd63dae3"/>
              </a:rPr>
              <a:t>ve SARS-CoV-2-speci</a:t>
            </a:r>
            <a:r>
              <a:rPr lang="en-US" sz="1800" dirty="0">
                <a:effectLst/>
                <a:latin typeface="AdvOTdd63dae3+fb"/>
              </a:rPr>
              <a:t>fi</a:t>
            </a:r>
            <a:r>
              <a:rPr lang="en-US" sz="1800" dirty="0">
                <a:effectLst/>
                <a:latin typeface="AdvOTdd63dae3"/>
              </a:rPr>
              <a:t>c and three bystander clusters. On average, the cells from SARS-CoV-2-speci</a:t>
            </a:r>
            <a:r>
              <a:rPr lang="en-US" sz="1800" dirty="0">
                <a:effectLst/>
                <a:latin typeface="AdvOTdd63dae3+fb"/>
              </a:rPr>
              <a:t>fi</a:t>
            </a:r>
            <a:r>
              <a:rPr lang="en-US" sz="1800" dirty="0">
                <a:effectLst/>
                <a:latin typeface="AdvOTdd63dae3"/>
              </a:rPr>
              <a:t>c clusters originated from earlier time points after symptom onset (7.7 days) compared to the bystander clusters (10.1 days) and the remaining clusters (11.6 days) again indicating an antigen-speci</a:t>
            </a:r>
            <a:r>
              <a:rPr lang="en-US" sz="1800" dirty="0">
                <a:effectLst/>
                <a:latin typeface="AdvOTdd63dae3+fb"/>
              </a:rPr>
              <a:t>fi</a:t>
            </a:r>
            <a:r>
              <a:rPr lang="en-US" sz="1800" dirty="0">
                <a:effectLst/>
                <a:latin typeface="AdvOTdd63dae3"/>
              </a:rPr>
              <a:t>c T cell response (Fig. </a:t>
            </a:r>
            <a:r>
              <a:rPr lang="en-US" sz="1800" dirty="0">
                <a:solidFill>
                  <a:srgbClr val="007ACC"/>
                </a:solidFill>
                <a:effectLst/>
                <a:latin typeface="AdvOTdd63dae3"/>
              </a:rPr>
              <a:t>4</a:t>
            </a:r>
            <a:r>
              <a:rPr lang="en-US" sz="1800" dirty="0">
                <a:effectLst/>
                <a:latin typeface="AdvOTdd63dae3"/>
              </a:rPr>
              <a:t>g). </a:t>
            </a:r>
            <a:endParaRPr lang="en-US" sz="800" dirty="0"/>
          </a:p>
          <a:p>
            <a:endParaRPr lang="en-US" sz="1000" dirty="0"/>
          </a:p>
        </p:txBody>
      </p:sp>
    </p:spTree>
    <p:extLst>
      <p:ext uri="{BB962C8B-B14F-4D97-AF65-F5344CB8AC3E}">
        <p14:creationId xmlns:p14="http://schemas.microsoft.com/office/powerpoint/2010/main" val="1790199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effectLst/>
                <a:latin typeface="AdvOTdd63dae3"/>
              </a:rPr>
              <a:t>mvTCR</a:t>
            </a:r>
            <a:r>
              <a:rPr lang="en-US" sz="2800" dirty="0">
                <a:effectLst/>
                <a:latin typeface="AdvOTdd63dae3"/>
              </a:rPr>
              <a:t> enriched transcriptomic information with clonality, allowing us to identify the DEG of clusters which depend both on speci</a:t>
            </a:r>
            <a:r>
              <a:rPr lang="en-US" sz="2800" dirty="0">
                <a:effectLst/>
                <a:latin typeface="AdvOTdd63dae3+fb"/>
              </a:rPr>
              <a:t>fi</a:t>
            </a:r>
            <a:r>
              <a:rPr lang="en-US" sz="2800" dirty="0">
                <a:effectLst/>
                <a:latin typeface="AdvOTdd63dae3"/>
              </a:rPr>
              <a:t>city and transcriptional signatures. This cannot be obtained by the analysis of individual modalities, demonstrating that the integration of multiple modalities using </a:t>
            </a:r>
            <a:r>
              <a:rPr lang="en-US" sz="2800" dirty="0" err="1">
                <a:effectLst/>
                <a:latin typeface="AdvOTdd63dae3"/>
              </a:rPr>
              <a:t>mvTCR</a:t>
            </a:r>
            <a:r>
              <a:rPr lang="en-US" sz="2800" dirty="0">
                <a:effectLst/>
                <a:latin typeface="AdvOTdd63dae3"/>
              </a:rPr>
              <a:t> enables the discovery of novel knowledge that would have been missed in unimodal approaches.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280705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A9D23-A3D1-D595-5772-82BDD3258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0AD81-77B0-A25C-90D1-C89AB98B9608}"/>
              </a:ext>
            </a:extLst>
          </p:cNvPr>
          <p:cNvSpPr>
            <a:spLocks noGrp="1"/>
          </p:cNvSpPr>
          <p:nvPr>
            <p:ph type="title"/>
          </p:nvPr>
        </p:nvSpPr>
        <p:spPr/>
        <p:txBody>
          <a:bodyPr>
            <a:normAutofit fontScale="90000"/>
          </a:bodyPr>
          <a:lstStyle/>
          <a:p>
            <a:r>
              <a:rPr lang="en-US" dirty="0"/>
              <a:t>TCRs with similar sequences often bind same epitope, but dissimilar TCRs may bind same epitope (distinct binding mode)</a:t>
            </a:r>
          </a:p>
        </p:txBody>
      </p:sp>
      <p:pic>
        <p:nvPicPr>
          <p:cNvPr id="5" name="Picture 4">
            <a:extLst>
              <a:ext uri="{FF2B5EF4-FFF2-40B4-BE49-F238E27FC236}">
                <a16:creationId xmlns:a16="http://schemas.microsoft.com/office/drawing/2014/main" id="{AA246075-3586-60E5-2EF1-F09B5A351DCB}"/>
              </a:ext>
            </a:extLst>
          </p:cNvPr>
          <p:cNvPicPr>
            <a:picLocks noChangeAspect="1"/>
          </p:cNvPicPr>
          <p:nvPr/>
        </p:nvPicPr>
        <p:blipFill>
          <a:blip r:embed="rId3"/>
          <a:stretch>
            <a:fillRect/>
          </a:stretch>
        </p:blipFill>
        <p:spPr>
          <a:xfrm>
            <a:off x="3192097" y="1617007"/>
            <a:ext cx="4838719" cy="4627390"/>
          </a:xfrm>
          <a:prstGeom prst="rect">
            <a:avLst/>
          </a:prstGeom>
        </p:spPr>
      </p:pic>
      <p:sp>
        <p:nvSpPr>
          <p:cNvPr id="7" name="TextBox 6">
            <a:extLst>
              <a:ext uri="{FF2B5EF4-FFF2-40B4-BE49-F238E27FC236}">
                <a16:creationId xmlns:a16="http://schemas.microsoft.com/office/drawing/2014/main" id="{E9784039-AA93-894E-CE89-EE73571F0CC4}"/>
              </a:ext>
            </a:extLst>
          </p:cNvPr>
          <p:cNvSpPr txBox="1"/>
          <p:nvPr/>
        </p:nvSpPr>
        <p:spPr>
          <a:xfrm>
            <a:off x="4142034" y="6244397"/>
            <a:ext cx="6099048" cy="369332"/>
          </a:xfrm>
          <a:prstGeom prst="rect">
            <a:avLst/>
          </a:prstGeom>
          <a:noFill/>
        </p:spPr>
        <p:txBody>
          <a:bodyPr wrap="square">
            <a:spAutoFit/>
          </a:bodyPr>
          <a:lstStyle/>
          <a:p>
            <a:r>
              <a:rPr lang="en-US" dirty="0"/>
              <a:t>Mayer &amp; Callan Jr. (2023) PNAS</a:t>
            </a:r>
          </a:p>
        </p:txBody>
      </p:sp>
    </p:spTree>
    <p:extLst>
      <p:ext uri="{BB962C8B-B14F-4D97-AF65-F5344CB8AC3E}">
        <p14:creationId xmlns:p14="http://schemas.microsoft.com/office/powerpoint/2010/main" val="375107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4791-7F4B-0644-E073-5FD1F61D0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BE2EC-6E25-DEAC-8874-BD146ACA5995}"/>
              </a:ext>
            </a:extLst>
          </p:cNvPr>
          <p:cNvSpPr>
            <a:spLocks noGrp="1"/>
          </p:cNvSpPr>
          <p:nvPr>
            <p:ph type="title"/>
          </p:nvPr>
        </p:nvSpPr>
        <p:spPr/>
        <p:txBody>
          <a:bodyPr/>
          <a:lstStyle/>
          <a:p>
            <a:r>
              <a:rPr lang="en-US" dirty="0"/>
              <a:t>Clonotypes are often similar phenotypically</a:t>
            </a:r>
          </a:p>
        </p:txBody>
      </p:sp>
      <p:pic>
        <p:nvPicPr>
          <p:cNvPr id="10" name="Picture 9">
            <a:extLst>
              <a:ext uri="{FF2B5EF4-FFF2-40B4-BE49-F238E27FC236}">
                <a16:creationId xmlns:a16="http://schemas.microsoft.com/office/drawing/2014/main" id="{D4332C12-1C35-2138-F132-31F4353BC619}"/>
              </a:ext>
            </a:extLst>
          </p:cNvPr>
          <p:cNvPicPr>
            <a:picLocks noChangeAspect="1"/>
          </p:cNvPicPr>
          <p:nvPr/>
        </p:nvPicPr>
        <p:blipFill>
          <a:blip r:embed="rId3"/>
          <a:stretch>
            <a:fillRect/>
          </a:stretch>
        </p:blipFill>
        <p:spPr>
          <a:xfrm>
            <a:off x="1476632" y="1690688"/>
            <a:ext cx="8457098" cy="4176263"/>
          </a:xfrm>
          <a:prstGeom prst="rect">
            <a:avLst/>
          </a:prstGeom>
        </p:spPr>
      </p:pic>
      <p:sp>
        <p:nvSpPr>
          <p:cNvPr id="11" name="TextBox 10">
            <a:extLst>
              <a:ext uri="{FF2B5EF4-FFF2-40B4-BE49-F238E27FC236}">
                <a16:creationId xmlns:a16="http://schemas.microsoft.com/office/drawing/2014/main" id="{1ED6B27D-BC68-083B-4D94-7901B823679A}"/>
              </a:ext>
            </a:extLst>
          </p:cNvPr>
          <p:cNvSpPr txBox="1"/>
          <p:nvPr/>
        </p:nvSpPr>
        <p:spPr>
          <a:xfrm>
            <a:off x="4030317" y="5866951"/>
            <a:ext cx="6190488" cy="369332"/>
          </a:xfrm>
          <a:prstGeom prst="rect">
            <a:avLst/>
          </a:prstGeom>
          <a:noFill/>
        </p:spPr>
        <p:txBody>
          <a:bodyPr wrap="square">
            <a:spAutoFit/>
          </a:bodyPr>
          <a:lstStyle/>
          <a:p>
            <a:r>
              <a:rPr lang="en-US" dirty="0" err="1"/>
              <a:t>Zemmour</a:t>
            </a:r>
            <a:r>
              <a:rPr lang="en-US" dirty="0"/>
              <a:t> et al. (2018) Nat Immunol</a:t>
            </a:r>
          </a:p>
        </p:txBody>
      </p:sp>
    </p:spTree>
    <p:extLst>
      <p:ext uri="{BB962C8B-B14F-4D97-AF65-F5344CB8AC3E}">
        <p14:creationId xmlns:p14="http://schemas.microsoft.com/office/powerpoint/2010/main" val="416755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mvTCR</a:t>
            </a:r>
            <a:r>
              <a:rPr lang="en-US" dirty="0"/>
              <a:t>: a multi-view deep learning generative model for integrating TCR and transcriptome</a:t>
            </a:r>
          </a:p>
        </p:txBody>
      </p:sp>
      <p:pic>
        <p:nvPicPr>
          <p:cNvPr id="9" name="Picture 8">
            <a:extLst>
              <a:ext uri="{FF2B5EF4-FFF2-40B4-BE49-F238E27FC236}">
                <a16:creationId xmlns:a16="http://schemas.microsoft.com/office/drawing/2014/main" id="{04799C39-5407-7344-AB07-D9D99EE6F8FB}"/>
              </a:ext>
            </a:extLst>
          </p:cNvPr>
          <p:cNvPicPr>
            <a:picLocks noChangeAspect="1"/>
          </p:cNvPicPr>
          <p:nvPr/>
        </p:nvPicPr>
        <p:blipFill>
          <a:blip r:embed="rId3"/>
          <a:stretch>
            <a:fillRect/>
          </a:stretch>
        </p:blipFill>
        <p:spPr>
          <a:xfrm>
            <a:off x="838200" y="1635339"/>
            <a:ext cx="10515600" cy="4974216"/>
          </a:xfrm>
          <a:prstGeom prst="rect">
            <a:avLst/>
          </a:prstGeom>
        </p:spPr>
      </p:pic>
    </p:spTree>
    <p:extLst>
      <p:ext uri="{BB962C8B-B14F-4D97-AF65-F5344CB8AC3E}">
        <p14:creationId xmlns:p14="http://schemas.microsoft.com/office/powerpoint/2010/main" val="375427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8C15A-E113-9751-AC04-4C7740AFF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7FE6B-0E79-FFAE-D6FF-36A009CC2519}"/>
              </a:ext>
            </a:extLst>
          </p:cNvPr>
          <p:cNvSpPr>
            <a:spLocks noGrp="1"/>
          </p:cNvSpPr>
          <p:nvPr>
            <p:ph type="title"/>
          </p:nvPr>
        </p:nvSpPr>
        <p:spPr/>
        <p:txBody>
          <a:bodyPr/>
          <a:lstStyle/>
          <a:p>
            <a:r>
              <a:rPr lang="en-US" dirty="0" err="1"/>
              <a:t>mvTCR</a:t>
            </a:r>
            <a:r>
              <a:rPr lang="en-US" dirty="0"/>
              <a:t> enables analysis of cell function and phenotype</a:t>
            </a:r>
          </a:p>
        </p:txBody>
      </p:sp>
      <p:pic>
        <p:nvPicPr>
          <p:cNvPr id="3" name="Picture 2">
            <a:extLst>
              <a:ext uri="{FF2B5EF4-FFF2-40B4-BE49-F238E27FC236}">
                <a16:creationId xmlns:a16="http://schemas.microsoft.com/office/drawing/2014/main" id="{BE01F251-9C99-5F73-C2CC-34DC53B23E67}"/>
              </a:ext>
            </a:extLst>
          </p:cNvPr>
          <p:cNvPicPr>
            <a:picLocks noChangeAspect="1"/>
          </p:cNvPicPr>
          <p:nvPr/>
        </p:nvPicPr>
        <p:blipFill>
          <a:blip r:embed="rId3"/>
          <a:stretch>
            <a:fillRect/>
          </a:stretch>
        </p:blipFill>
        <p:spPr>
          <a:xfrm>
            <a:off x="384039" y="1553255"/>
            <a:ext cx="6103846" cy="4146523"/>
          </a:xfrm>
          <a:prstGeom prst="rect">
            <a:avLst/>
          </a:prstGeom>
        </p:spPr>
      </p:pic>
      <p:pic>
        <p:nvPicPr>
          <p:cNvPr id="7" name="Picture 6">
            <a:extLst>
              <a:ext uri="{FF2B5EF4-FFF2-40B4-BE49-F238E27FC236}">
                <a16:creationId xmlns:a16="http://schemas.microsoft.com/office/drawing/2014/main" id="{7F8B2B49-6865-F2BF-0DA7-A5AD5CACE9A9}"/>
              </a:ext>
            </a:extLst>
          </p:cNvPr>
          <p:cNvPicPr>
            <a:picLocks noChangeAspect="1"/>
          </p:cNvPicPr>
          <p:nvPr/>
        </p:nvPicPr>
        <p:blipFill>
          <a:blip r:embed="rId4"/>
          <a:stretch>
            <a:fillRect/>
          </a:stretch>
        </p:blipFill>
        <p:spPr>
          <a:xfrm>
            <a:off x="7135144" y="1224113"/>
            <a:ext cx="4577884" cy="4567087"/>
          </a:xfrm>
          <a:prstGeom prst="rect">
            <a:avLst/>
          </a:prstGeom>
        </p:spPr>
      </p:pic>
      <p:sp>
        <p:nvSpPr>
          <p:cNvPr id="5" name="TextBox 4">
            <a:extLst>
              <a:ext uri="{FF2B5EF4-FFF2-40B4-BE49-F238E27FC236}">
                <a16:creationId xmlns:a16="http://schemas.microsoft.com/office/drawing/2014/main" id="{E77A24C2-E07A-B695-E411-FB7CFDCBE16C}"/>
              </a:ext>
            </a:extLst>
          </p:cNvPr>
          <p:cNvSpPr txBox="1"/>
          <p:nvPr/>
        </p:nvSpPr>
        <p:spPr>
          <a:xfrm>
            <a:off x="384039" y="5791200"/>
            <a:ext cx="11702142" cy="923330"/>
          </a:xfrm>
          <a:prstGeom prst="rect">
            <a:avLst/>
          </a:prstGeom>
          <a:noFill/>
        </p:spPr>
        <p:txBody>
          <a:bodyPr wrap="square">
            <a:spAutoFit/>
          </a:bodyPr>
          <a:lstStyle/>
          <a:p>
            <a:r>
              <a:rPr lang="en-US" b="1" i="0" u="none" strike="noStrike" dirty="0">
                <a:solidFill>
                  <a:srgbClr val="222222"/>
                </a:solidFill>
                <a:effectLst/>
                <a:latin typeface="Harding"/>
              </a:rPr>
              <a:t>a</a:t>
            </a:r>
            <a:r>
              <a:rPr lang="en-US" b="0" i="0" u="none" strike="noStrike" dirty="0">
                <a:solidFill>
                  <a:srgbClr val="222222"/>
                </a:solidFill>
                <a:effectLst/>
                <a:latin typeface="Harding"/>
              </a:rPr>
              <a:t> UMAP visualizations comparing the embeddings of the unimodal (RNA, TCR) and the multimodal </a:t>
            </a:r>
            <a:r>
              <a:rPr lang="en-US" b="0" i="0" u="none" strike="noStrike" dirty="0" err="1">
                <a:solidFill>
                  <a:srgbClr val="222222"/>
                </a:solidFill>
                <a:effectLst/>
                <a:latin typeface="Harding"/>
              </a:rPr>
              <a:t>mvTCR</a:t>
            </a:r>
            <a:r>
              <a:rPr lang="en-US" b="0" i="0" u="none" strike="noStrike" dirty="0">
                <a:solidFill>
                  <a:srgbClr val="222222"/>
                </a:solidFill>
                <a:effectLst/>
                <a:latin typeface="Harding"/>
              </a:rPr>
              <a:t> models colored by peptide-MHC (</a:t>
            </a:r>
            <a:r>
              <a:rPr lang="en-US" b="0" i="0" u="none" strike="noStrike" dirty="0" err="1">
                <a:solidFill>
                  <a:srgbClr val="222222"/>
                </a:solidFill>
                <a:effectLst/>
                <a:latin typeface="Harding"/>
              </a:rPr>
              <a:t>pMHC</a:t>
            </a:r>
            <a:r>
              <a:rPr lang="en-US" b="0" i="0" u="none" strike="noStrike" dirty="0">
                <a:solidFill>
                  <a:srgbClr val="222222"/>
                </a:solidFill>
                <a:effectLst/>
                <a:latin typeface="Harding"/>
              </a:rPr>
              <a:t>) specificity, donor, and ten largest clonotypes. </a:t>
            </a:r>
            <a:r>
              <a:rPr lang="en-US" b="1" i="0" u="none" strike="noStrike" dirty="0">
                <a:solidFill>
                  <a:srgbClr val="222222"/>
                </a:solidFill>
                <a:effectLst/>
                <a:latin typeface="Harding"/>
              </a:rPr>
              <a:t>B </a:t>
            </a:r>
            <a:r>
              <a:rPr lang="en-US" b="0" i="0" u="none" strike="noStrike" dirty="0">
                <a:solidFill>
                  <a:srgbClr val="222222"/>
                </a:solidFill>
                <a:effectLst/>
                <a:latin typeface="Harding"/>
              </a:rPr>
              <a:t>Comparison of RNA clusters to </a:t>
            </a:r>
            <a:r>
              <a:rPr lang="en-US" b="0" i="0" u="none" strike="noStrike" dirty="0" err="1">
                <a:solidFill>
                  <a:srgbClr val="222222"/>
                </a:solidFill>
                <a:effectLst/>
                <a:latin typeface="Harding"/>
              </a:rPr>
              <a:t>mvTCR</a:t>
            </a:r>
            <a:r>
              <a:rPr lang="en-US" b="0" i="0" u="none" strike="noStrike" dirty="0">
                <a:solidFill>
                  <a:srgbClr val="222222"/>
                </a:solidFill>
                <a:effectLst/>
                <a:latin typeface="Harding"/>
              </a:rPr>
              <a:t> clusters with respect to antigen specificity</a:t>
            </a:r>
            <a:endParaRPr lang="en-US" dirty="0"/>
          </a:p>
        </p:txBody>
      </p:sp>
    </p:spTree>
    <p:extLst>
      <p:ext uri="{BB962C8B-B14F-4D97-AF65-F5344CB8AC3E}">
        <p14:creationId xmlns:p14="http://schemas.microsoft.com/office/powerpoint/2010/main" val="310984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AECC-C097-C5CE-2126-E376D1AA978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0566E69-4E74-BA69-6014-948729647C56}"/>
              </a:ext>
            </a:extLst>
          </p:cNvPr>
          <p:cNvPicPr>
            <a:picLocks noChangeAspect="1"/>
          </p:cNvPicPr>
          <p:nvPr/>
        </p:nvPicPr>
        <p:blipFill>
          <a:blip r:embed="rId3"/>
          <a:stretch>
            <a:fillRect/>
          </a:stretch>
        </p:blipFill>
        <p:spPr>
          <a:xfrm>
            <a:off x="26521" y="1282009"/>
            <a:ext cx="5794268" cy="5575991"/>
          </a:xfrm>
          <a:prstGeom prst="rect">
            <a:avLst/>
          </a:prstGeom>
        </p:spPr>
      </p:pic>
      <p:sp>
        <p:nvSpPr>
          <p:cNvPr id="2" name="Title 1">
            <a:extLst>
              <a:ext uri="{FF2B5EF4-FFF2-40B4-BE49-F238E27FC236}">
                <a16:creationId xmlns:a16="http://schemas.microsoft.com/office/drawing/2014/main" id="{9AEC333F-343B-84FB-1758-A5E8429E95DB}"/>
              </a:ext>
            </a:extLst>
          </p:cNvPr>
          <p:cNvSpPr>
            <a:spLocks noGrp="1"/>
          </p:cNvSpPr>
          <p:nvPr>
            <p:ph type="title"/>
          </p:nvPr>
        </p:nvSpPr>
        <p:spPr/>
        <p:txBody>
          <a:bodyPr/>
          <a:lstStyle/>
          <a:p>
            <a:r>
              <a:rPr lang="en-US" dirty="0" err="1"/>
              <a:t>mvTCR</a:t>
            </a:r>
            <a:r>
              <a:rPr lang="en-US" dirty="0"/>
              <a:t> provides the contribution of modalities to representation for each cell</a:t>
            </a:r>
          </a:p>
        </p:txBody>
      </p:sp>
      <p:sp>
        <p:nvSpPr>
          <p:cNvPr id="5" name="TextBox 4">
            <a:extLst>
              <a:ext uri="{FF2B5EF4-FFF2-40B4-BE49-F238E27FC236}">
                <a16:creationId xmlns:a16="http://schemas.microsoft.com/office/drawing/2014/main" id="{B7720805-C007-B73E-F1AC-B50F29504E45}"/>
              </a:ext>
            </a:extLst>
          </p:cNvPr>
          <p:cNvSpPr txBox="1"/>
          <p:nvPr/>
        </p:nvSpPr>
        <p:spPr>
          <a:xfrm>
            <a:off x="5820789" y="5147493"/>
            <a:ext cx="6096000" cy="1200329"/>
          </a:xfrm>
          <a:prstGeom prst="rect">
            <a:avLst/>
          </a:prstGeom>
          <a:noFill/>
        </p:spPr>
        <p:txBody>
          <a:bodyPr wrap="square">
            <a:spAutoFit/>
          </a:bodyPr>
          <a:lstStyle/>
          <a:p>
            <a:r>
              <a:rPr lang="en-US" b="1" i="0" u="none" strike="noStrike" dirty="0">
                <a:solidFill>
                  <a:srgbClr val="222222"/>
                </a:solidFill>
                <a:effectLst/>
                <a:latin typeface="Harding"/>
              </a:rPr>
              <a:t>c</a:t>
            </a:r>
            <a:r>
              <a:rPr lang="en-US" b="0" i="0" u="none" strike="noStrike" dirty="0">
                <a:solidFill>
                  <a:srgbClr val="222222"/>
                </a:solidFill>
                <a:effectLst/>
                <a:latin typeface="Harding"/>
              </a:rPr>
              <a:t> UMAP visualization colored by the contribution of TCR sequence information on the joint representation. Values &lt;0.5 represent the dominance of RNA information and values &gt;0.5 the dominance of TCR information. </a:t>
            </a:r>
            <a:endParaRPr lang="en-US" dirty="0"/>
          </a:p>
        </p:txBody>
      </p:sp>
    </p:spTree>
    <p:extLst>
      <p:ext uri="{BB962C8B-B14F-4D97-AF65-F5344CB8AC3E}">
        <p14:creationId xmlns:p14="http://schemas.microsoft.com/office/powerpoint/2010/main" val="259524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FD67D-4946-283B-11D3-F68D592B3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EBCE51-524F-DC1C-46FC-C9C12428E234}"/>
              </a:ext>
            </a:extLst>
          </p:cNvPr>
          <p:cNvSpPr>
            <a:spLocks noGrp="1"/>
          </p:cNvSpPr>
          <p:nvPr>
            <p:ph type="title"/>
          </p:nvPr>
        </p:nvSpPr>
        <p:spPr/>
        <p:txBody>
          <a:bodyPr/>
          <a:lstStyle/>
          <a:p>
            <a:r>
              <a:rPr lang="en-US" dirty="0"/>
              <a:t>RNA (Seurat) vs. RNA+TCR (</a:t>
            </a:r>
            <a:r>
              <a:rPr lang="en-US" dirty="0" err="1"/>
              <a:t>mvTCR</a:t>
            </a:r>
            <a:r>
              <a:rPr lang="en-US" dirty="0"/>
              <a:t>) UMAPs: patient ID</a:t>
            </a:r>
          </a:p>
        </p:txBody>
      </p:sp>
      <p:pic>
        <p:nvPicPr>
          <p:cNvPr id="4" name="Picture 3">
            <a:extLst>
              <a:ext uri="{FF2B5EF4-FFF2-40B4-BE49-F238E27FC236}">
                <a16:creationId xmlns:a16="http://schemas.microsoft.com/office/drawing/2014/main" id="{81203F9E-7857-523E-1343-E89E2C621615}"/>
              </a:ext>
            </a:extLst>
          </p:cNvPr>
          <p:cNvPicPr>
            <a:picLocks noChangeAspect="1"/>
          </p:cNvPicPr>
          <p:nvPr/>
        </p:nvPicPr>
        <p:blipFill>
          <a:blip r:embed="rId3"/>
          <a:stretch>
            <a:fillRect/>
          </a:stretch>
        </p:blipFill>
        <p:spPr>
          <a:xfrm>
            <a:off x="337457" y="2382531"/>
            <a:ext cx="5918079" cy="3572704"/>
          </a:xfrm>
          <a:prstGeom prst="rect">
            <a:avLst/>
          </a:prstGeom>
        </p:spPr>
      </p:pic>
      <p:pic>
        <p:nvPicPr>
          <p:cNvPr id="8" name="Picture 7">
            <a:extLst>
              <a:ext uri="{FF2B5EF4-FFF2-40B4-BE49-F238E27FC236}">
                <a16:creationId xmlns:a16="http://schemas.microsoft.com/office/drawing/2014/main" id="{3798C3ED-C0B6-5102-3AA5-1D8C7FCDF713}"/>
              </a:ext>
            </a:extLst>
          </p:cNvPr>
          <p:cNvPicPr>
            <a:picLocks noChangeAspect="1"/>
          </p:cNvPicPr>
          <p:nvPr/>
        </p:nvPicPr>
        <p:blipFill>
          <a:blip r:embed="rId4"/>
          <a:stretch>
            <a:fillRect/>
          </a:stretch>
        </p:blipFill>
        <p:spPr>
          <a:xfrm>
            <a:off x="6649566" y="2301770"/>
            <a:ext cx="4704234" cy="3755998"/>
          </a:xfrm>
          <a:prstGeom prst="rect">
            <a:avLst/>
          </a:prstGeom>
        </p:spPr>
      </p:pic>
      <p:sp>
        <p:nvSpPr>
          <p:cNvPr id="9" name="TextBox 8">
            <a:extLst>
              <a:ext uri="{FF2B5EF4-FFF2-40B4-BE49-F238E27FC236}">
                <a16:creationId xmlns:a16="http://schemas.microsoft.com/office/drawing/2014/main" id="{74821C77-5F48-F183-837B-09DBCE1E564C}"/>
              </a:ext>
            </a:extLst>
          </p:cNvPr>
          <p:cNvSpPr txBox="1"/>
          <p:nvPr/>
        </p:nvSpPr>
        <p:spPr>
          <a:xfrm>
            <a:off x="3000581" y="6208878"/>
            <a:ext cx="591829" cy="369332"/>
          </a:xfrm>
          <a:prstGeom prst="rect">
            <a:avLst/>
          </a:prstGeom>
          <a:noFill/>
        </p:spPr>
        <p:txBody>
          <a:bodyPr wrap="none" rtlCol="0">
            <a:spAutoFit/>
          </a:bodyPr>
          <a:lstStyle/>
          <a:p>
            <a:r>
              <a:rPr lang="en-US" dirty="0"/>
              <a:t>RNA</a:t>
            </a:r>
          </a:p>
        </p:txBody>
      </p:sp>
      <p:sp>
        <p:nvSpPr>
          <p:cNvPr id="10" name="TextBox 9">
            <a:extLst>
              <a:ext uri="{FF2B5EF4-FFF2-40B4-BE49-F238E27FC236}">
                <a16:creationId xmlns:a16="http://schemas.microsoft.com/office/drawing/2014/main" id="{34D08C0B-91C0-BFE9-099C-787F3942B457}"/>
              </a:ext>
            </a:extLst>
          </p:cNvPr>
          <p:cNvSpPr txBox="1"/>
          <p:nvPr/>
        </p:nvSpPr>
        <p:spPr>
          <a:xfrm>
            <a:off x="8556172" y="6208878"/>
            <a:ext cx="1168974" cy="369332"/>
          </a:xfrm>
          <a:prstGeom prst="rect">
            <a:avLst/>
          </a:prstGeom>
          <a:noFill/>
        </p:spPr>
        <p:txBody>
          <a:bodyPr wrap="none" rtlCol="0">
            <a:spAutoFit/>
          </a:bodyPr>
          <a:lstStyle/>
          <a:p>
            <a:r>
              <a:rPr lang="en-US" dirty="0"/>
              <a:t>RNA + TCR</a:t>
            </a:r>
          </a:p>
        </p:txBody>
      </p:sp>
    </p:spTree>
    <p:extLst>
      <p:ext uri="{BB962C8B-B14F-4D97-AF65-F5344CB8AC3E}">
        <p14:creationId xmlns:p14="http://schemas.microsoft.com/office/powerpoint/2010/main" val="24884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RNA (Seurat) vs. RNA+TCR (</a:t>
            </a:r>
            <a:r>
              <a:rPr lang="en-US" dirty="0" err="1"/>
              <a:t>mvTCR</a:t>
            </a:r>
            <a:r>
              <a:rPr lang="en-US" dirty="0"/>
              <a:t>) UMAPs: cell type</a:t>
            </a:r>
          </a:p>
        </p:txBody>
      </p:sp>
      <p:pic>
        <p:nvPicPr>
          <p:cNvPr id="6" name="Picture 5">
            <a:extLst>
              <a:ext uri="{FF2B5EF4-FFF2-40B4-BE49-F238E27FC236}">
                <a16:creationId xmlns:a16="http://schemas.microsoft.com/office/drawing/2014/main" id="{4CD62AD5-94C6-D80D-E0B8-61087928D24F}"/>
              </a:ext>
            </a:extLst>
          </p:cNvPr>
          <p:cNvPicPr>
            <a:picLocks noChangeAspect="1"/>
          </p:cNvPicPr>
          <p:nvPr/>
        </p:nvPicPr>
        <p:blipFill>
          <a:blip r:embed="rId3"/>
          <a:stretch>
            <a:fillRect/>
          </a:stretch>
        </p:blipFill>
        <p:spPr>
          <a:xfrm>
            <a:off x="3405293" y="1387034"/>
            <a:ext cx="4401101" cy="2684223"/>
          </a:xfrm>
          <a:prstGeom prst="rect">
            <a:avLst/>
          </a:prstGeom>
        </p:spPr>
      </p:pic>
      <p:pic>
        <p:nvPicPr>
          <p:cNvPr id="10" name="Picture 9">
            <a:extLst>
              <a:ext uri="{FF2B5EF4-FFF2-40B4-BE49-F238E27FC236}">
                <a16:creationId xmlns:a16="http://schemas.microsoft.com/office/drawing/2014/main" id="{F68819CD-B019-1375-67ED-F87240672D6C}"/>
              </a:ext>
            </a:extLst>
          </p:cNvPr>
          <p:cNvPicPr>
            <a:picLocks noChangeAspect="1"/>
          </p:cNvPicPr>
          <p:nvPr/>
        </p:nvPicPr>
        <p:blipFill>
          <a:blip r:embed="rId4"/>
          <a:stretch>
            <a:fillRect/>
          </a:stretch>
        </p:blipFill>
        <p:spPr>
          <a:xfrm>
            <a:off x="1436915" y="3977705"/>
            <a:ext cx="4232440" cy="2795357"/>
          </a:xfrm>
          <a:prstGeom prst="rect">
            <a:avLst/>
          </a:prstGeom>
        </p:spPr>
      </p:pic>
      <p:pic>
        <p:nvPicPr>
          <p:cNvPr id="11" name="Picture 10">
            <a:extLst>
              <a:ext uri="{FF2B5EF4-FFF2-40B4-BE49-F238E27FC236}">
                <a16:creationId xmlns:a16="http://schemas.microsoft.com/office/drawing/2014/main" id="{8910133B-9EC4-81C2-A5D6-04E69A519021}"/>
              </a:ext>
            </a:extLst>
          </p:cNvPr>
          <p:cNvPicPr>
            <a:picLocks noChangeAspect="1"/>
          </p:cNvPicPr>
          <p:nvPr/>
        </p:nvPicPr>
        <p:blipFill>
          <a:blip r:embed="rId5"/>
          <a:stretch>
            <a:fillRect/>
          </a:stretch>
        </p:blipFill>
        <p:spPr>
          <a:xfrm>
            <a:off x="5906983" y="3977705"/>
            <a:ext cx="4658929" cy="2795358"/>
          </a:xfrm>
          <a:prstGeom prst="rect">
            <a:avLst/>
          </a:prstGeom>
        </p:spPr>
      </p:pic>
      <p:sp>
        <p:nvSpPr>
          <p:cNvPr id="12" name="TextBox 11">
            <a:extLst>
              <a:ext uri="{FF2B5EF4-FFF2-40B4-BE49-F238E27FC236}">
                <a16:creationId xmlns:a16="http://schemas.microsoft.com/office/drawing/2014/main" id="{DF755FBB-CF9A-09A2-520D-2305E883D993}"/>
              </a:ext>
            </a:extLst>
          </p:cNvPr>
          <p:cNvSpPr txBox="1"/>
          <p:nvPr/>
        </p:nvSpPr>
        <p:spPr>
          <a:xfrm>
            <a:off x="2471057" y="2359813"/>
            <a:ext cx="591829" cy="369332"/>
          </a:xfrm>
          <a:prstGeom prst="rect">
            <a:avLst/>
          </a:prstGeom>
          <a:noFill/>
        </p:spPr>
        <p:txBody>
          <a:bodyPr wrap="none" rtlCol="0">
            <a:spAutoFit/>
          </a:bodyPr>
          <a:lstStyle/>
          <a:p>
            <a:r>
              <a:rPr lang="en-US" dirty="0"/>
              <a:t>RNA</a:t>
            </a:r>
          </a:p>
        </p:txBody>
      </p:sp>
      <p:sp>
        <p:nvSpPr>
          <p:cNvPr id="13" name="TextBox 12">
            <a:extLst>
              <a:ext uri="{FF2B5EF4-FFF2-40B4-BE49-F238E27FC236}">
                <a16:creationId xmlns:a16="http://schemas.microsoft.com/office/drawing/2014/main" id="{E6E0F0F0-47CD-3B8F-F931-F0704504AC41}"/>
              </a:ext>
            </a:extLst>
          </p:cNvPr>
          <p:cNvSpPr txBox="1"/>
          <p:nvPr/>
        </p:nvSpPr>
        <p:spPr>
          <a:xfrm>
            <a:off x="226257" y="5190717"/>
            <a:ext cx="1168974" cy="369332"/>
          </a:xfrm>
          <a:prstGeom prst="rect">
            <a:avLst/>
          </a:prstGeom>
          <a:noFill/>
        </p:spPr>
        <p:txBody>
          <a:bodyPr wrap="none" rtlCol="0">
            <a:spAutoFit/>
          </a:bodyPr>
          <a:lstStyle/>
          <a:p>
            <a:r>
              <a:rPr lang="en-US" dirty="0"/>
              <a:t>RNA + TCR</a:t>
            </a:r>
          </a:p>
        </p:txBody>
      </p:sp>
    </p:spTree>
    <p:extLst>
      <p:ext uri="{BB962C8B-B14F-4D97-AF65-F5344CB8AC3E}">
        <p14:creationId xmlns:p14="http://schemas.microsoft.com/office/powerpoint/2010/main" val="287829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8CBF-E910-C405-6651-FDF671563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F1F4C-DA66-CDBD-09C6-9500B9F85A86}"/>
              </a:ext>
            </a:extLst>
          </p:cNvPr>
          <p:cNvSpPr>
            <a:spLocks noGrp="1"/>
          </p:cNvSpPr>
          <p:nvPr>
            <p:ph type="title"/>
          </p:nvPr>
        </p:nvSpPr>
        <p:spPr/>
        <p:txBody>
          <a:bodyPr/>
          <a:lstStyle/>
          <a:p>
            <a:r>
              <a:rPr lang="en-US" dirty="0"/>
              <a:t>RNA (Seurat) vs. RNA+TCR (</a:t>
            </a:r>
            <a:r>
              <a:rPr lang="en-US" dirty="0" err="1"/>
              <a:t>mvTCR</a:t>
            </a:r>
            <a:r>
              <a:rPr lang="en-US" dirty="0"/>
              <a:t>) UMAPs: </a:t>
            </a:r>
            <a:r>
              <a:rPr lang="en-US" dirty="0" err="1"/>
              <a:t>irAE</a:t>
            </a:r>
            <a:r>
              <a:rPr lang="en-US" dirty="0"/>
              <a:t> status</a:t>
            </a:r>
          </a:p>
        </p:txBody>
      </p:sp>
      <p:pic>
        <p:nvPicPr>
          <p:cNvPr id="4" name="Picture 3">
            <a:extLst>
              <a:ext uri="{FF2B5EF4-FFF2-40B4-BE49-F238E27FC236}">
                <a16:creationId xmlns:a16="http://schemas.microsoft.com/office/drawing/2014/main" id="{F1CA4051-DD8B-527C-1659-9B53B479E931}"/>
              </a:ext>
            </a:extLst>
          </p:cNvPr>
          <p:cNvPicPr>
            <a:picLocks noChangeAspect="1"/>
          </p:cNvPicPr>
          <p:nvPr/>
        </p:nvPicPr>
        <p:blipFill>
          <a:blip r:embed="rId3"/>
          <a:stretch>
            <a:fillRect/>
          </a:stretch>
        </p:blipFill>
        <p:spPr>
          <a:xfrm>
            <a:off x="115229" y="2240740"/>
            <a:ext cx="5980771" cy="3801112"/>
          </a:xfrm>
          <a:prstGeom prst="rect">
            <a:avLst/>
          </a:prstGeom>
        </p:spPr>
      </p:pic>
      <p:sp>
        <p:nvSpPr>
          <p:cNvPr id="5" name="TextBox 4">
            <a:extLst>
              <a:ext uri="{FF2B5EF4-FFF2-40B4-BE49-F238E27FC236}">
                <a16:creationId xmlns:a16="http://schemas.microsoft.com/office/drawing/2014/main" id="{339D522E-52B9-A484-115F-E801DC9A49B6}"/>
              </a:ext>
            </a:extLst>
          </p:cNvPr>
          <p:cNvSpPr txBox="1"/>
          <p:nvPr/>
        </p:nvSpPr>
        <p:spPr>
          <a:xfrm>
            <a:off x="2481128" y="6123543"/>
            <a:ext cx="591829" cy="369332"/>
          </a:xfrm>
          <a:prstGeom prst="rect">
            <a:avLst/>
          </a:prstGeom>
          <a:noFill/>
        </p:spPr>
        <p:txBody>
          <a:bodyPr wrap="none" rtlCol="0">
            <a:spAutoFit/>
          </a:bodyPr>
          <a:lstStyle/>
          <a:p>
            <a:r>
              <a:rPr lang="en-US" dirty="0"/>
              <a:t>RNA</a:t>
            </a:r>
          </a:p>
        </p:txBody>
      </p:sp>
      <p:sp>
        <p:nvSpPr>
          <p:cNvPr id="8" name="TextBox 7">
            <a:extLst>
              <a:ext uri="{FF2B5EF4-FFF2-40B4-BE49-F238E27FC236}">
                <a16:creationId xmlns:a16="http://schemas.microsoft.com/office/drawing/2014/main" id="{D2CAC7D6-5B5E-A3CB-D809-63837A5036BB}"/>
              </a:ext>
            </a:extLst>
          </p:cNvPr>
          <p:cNvSpPr txBox="1"/>
          <p:nvPr/>
        </p:nvSpPr>
        <p:spPr>
          <a:xfrm>
            <a:off x="8016200" y="6123543"/>
            <a:ext cx="1168974" cy="369332"/>
          </a:xfrm>
          <a:prstGeom prst="rect">
            <a:avLst/>
          </a:prstGeom>
          <a:noFill/>
        </p:spPr>
        <p:txBody>
          <a:bodyPr wrap="none" rtlCol="0">
            <a:spAutoFit/>
          </a:bodyPr>
          <a:lstStyle/>
          <a:p>
            <a:r>
              <a:rPr lang="en-US" dirty="0"/>
              <a:t>RNA + TCR</a:t>
            </a:r>
          </a:p>
        </p:txBody>
      </p:sp>
      <p:pic>
        <p:nvPicPr>
          <p:cNvPr id="9" name="Picture 8">
            <a:extLst>
              <a:ext uri="{FF2B5EF4-FFF2-40B4-BE49-F238E27FC236}">
                <a16:creationId xmlns:a16="http://schemas.microsoft.com/office/drawing/2014/main" id="{A74727A9-FB23-0B8C-57E3-885CC8046B2F}"/>
              </a:ext>
            </a:extLst>
          </p:cNvPr>
          <p:cNvPicPr>
            <a:picLocks noChangeAspect="1"/>
          </p:cNvPicPr>
          <p:nvPr/>
        </p:nvPicPr>
        <p:blipFill>
          <a:blip r:embed="rId4"/>
          <a:stretch>
            <a:fillRect/>
          </a:stretch>
        </p:blipFill>
        <p:spPr>
          <a:xfrm>
            <a:off x="6096000" y="2225135"/>
            <a:ext cx="5980771" cy="3816717"/>
          </a:xfrm>
          <a:prstGeom prst="rect">
            <a:avLst/>
          </a:prstGeom>
        </p:spPr>
      </p:pic>
    </p:spTree>
    <p:extLst>
      <p:ext uri="{BB962C8B-B14F-4D97-AF65-F5344CB8AC3E}">
        <p14:creationId xmlns:p14="http://schemas.microsoft.com/office/powerpoint/2010/main" val="416164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14984</TotalTime>
  <Words>2756</Words>
  <Application>Microsoft Macintosh PowerPoint</Application>
  <PresentationFormat>Widescreen</PresentationFormat>
  <Paragraphs>109</Paragraphs>
  <Slides>16</Slides>
  <Notes>16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16</vt:i4>
      </vt:variant>
    </vt:vector>
  </HeadingPairs>
  <TitlesOfParts>
    <vt:vector size="34" baseType="lpstr">
      <vt:lpstr>AdvMacMthSyN</vt:lpstr>
      <vt:lpstr>AdvOT3d287b35.B</vt:lpstr>
      <vt:lpstr>AdvOTa197d9e9.B</vt:lpstr>
      <vt:lpstr>AdvOTcc1f6510.I</vt:lpstr>
      <vt:lpstr>AdvOTdd63dae3</vt:lpstr>
      <vt:lpstr>AdvOTdd63dae3+03</vt:lpstr>
      <vt:lpstr>AdvOTdd63dae3+20</vt:lpstr>
      <vt:lpstr>AdvOTdd63dae3+fb</vt:lpstr>
      <vt:lpstr>AdvP4C4E74</vt:lpstr>
      <vt:lpstr>Arial</vt:lpstr>
      <vt:lpstr>Calibri</vt:lpstr>
      <vt:lpstr>Calibri Light</vt:lpstr>
      <vt:lpstr>Harding</vt:lpstr>
      <vt:lpstr>Menlo</vt:lpstr>
      <vt:lpstr>Merriweather</vt:lpstr>
      <vt:lpstr>Open Sans</vt:lpstr>
      <vt:lpstr>Wingdings</vt:lpstr>
      <vt:lpstr>Office Theme</vt:lpstr>
      <vt:lpstr>Journal club</vt:lpstr>
      <vt:lpstr>TCRs with similar sequences often bind same epitope, but dissimilar TCRs may bind same epitope (distinct binding mode)</vt:lpstr>
      <vt:lpstr>Clonotypes are often similar phenotypically</vt:lpstr>
      <vt:lpstr>mvTCR: a multi-view deep learning generative model for integrating TCR and transcriptome</vt:lpstr>
      <vt:lpstr>mvTCR enables analysis of cell function and phenotype</vt:lpstr>
      <vt:lpstr>mvTCR provides the contribution of modalities to representation for each cell</vt:lpstr>
      <vt:lpstr>RNA (Seurat) vs. RNA+TCR (mvTCR) UMAPs: patient ID</vt:lpstr>
      <vt:lpstr>RNA (Seurat) vs. RNA+TCR (mvTCR) UMAPs: cell type</vt:lpstr>
      <vt:lpstr>RNA (Seurat) vs. RNA+TCR (mvTCR) UMAPs: irAE status</vt:lpstr>
      <vt:lpstr>mvTCR captures antigen-specificity</vt:lpstr>
      <vt:lpstr>Extra slides</vt:lpstr>
      <vt:lpstr>Previous methods</vt:lpstr>
      <vt:lpstr>Methods</vt:lpstr>
      <vt:lpstr>Methods</vt:lpstr>
      <vt:lpstr>mvTCR can help distinguish T cells binding SARS-CoV-2 antigens from bystander cells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2878</cp:revision>
  <dcterms:created xsi:type="dcterms:W3CDTF">2023-09-15T17:40:02Z</dcterms:created>
  <dcterms:modified xsi:type="dcterms:W3CDTF">2024-09-01T03:52:48Z</dcterms:modified>
</cp:coreProperties>
</file>